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sldIdLst>
    <p:sldId id="256" r:id="rId3"/>
    <p:sldId id="260" r:id="rId4"/>
    <p:sldId id="267" r:id="rId5"/>
    <p:sldId id="261" r:id="rId6"/>
    <p:sldId id="269" r:id="rId7"/>
    <p:sldId id="268"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96" d="100"/>
          <a:sy n="96" d="100"/>
        </p:scale>
        <p:origin x="13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858B53-E7FC-4562-B70B-931628C5DD77}" type="datetimeFigureOut">
              <a:rPr kumimoji="1" lang="ja-JP" altLang="en-US" smtClean="0"/>
              <a:t>2023/5/16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253BDA-E644-40C3-9FD5-6719F827EE4C}" type="slidenum">
              <a:rPr kumimoji="1" lang="ja-JP" altLang="en-US" smtClean="0"/>
              <a:t>‹#›</a:t>
            </a:fld>
            <a:endParaRPr kumimoji="1" lang="ja-JP" altLang="en-US"/>
          </a:p>
        </p:txBody>
      </p:sp>
    </p:spTree>
    <p:extLst>
      <p:ext uri="{BB962C8B-B14F-4D97-AF65-F5344CB8AC3E}">
        <p14:creationId xmlns:p14="http://schemas.microsoft.com/office/powerpoint/2010/main" val="19560456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環境のストレングスの視点は、インフォーマル活用につながり、以降の「ありふれた身近な資源」の活用につながる。</a:t>
            </a:r>
            <a:endParaRPr kumimoji="1" lang="en-US" altLang="ja-JP" dirty="0"/>
          </a:p>
          <a:p>
            <a:r>
              <a:rPr kumimoji="1" lang="ja-JP" altLang="en-US" dirty="0"/>
              <a:t>「本人の視点に立った地域アセス」も、ストレングス視点がベースにある。</a:t>
            </a:r>
            <a:endParaRPr kumimoji="1" lang="en-US" altLang="ja-JP" dirty="0"/>
          </a:p>
        </p:txBody>
      </p:sp>
      <p:sp>
        <p:nvSpPr>
          <p:cNvPr id="4" name="スライド番号プレースホルダー 3"/>
          <p:cNvSpPr>
            <a:spLocks noGrp="1"/>
          </p:cNvSpPr>
          <p:nvPr>
            <p:ph type="sldNum" sz="quarter" idx="5"/>
          </p:nvPr>
        </p:nvSpPr>
        <p:spPr/>
        <p:txBody>
          <a:bodyPr/>
          <a:lstStyle/>
          <a:p>
            <a:fld id="{5B4E40C4-8009-47CA-BF57-6A49E3B9608F}" type="slidenum">
              <a:rPr kumimoji="1" lang="ja-JP" altLang="en-US" smtClean="0"/>
              <a:t>3</a:t>
            </a:fld>
            <a:endParaRPr kumimoji="1" lang="ja-JP" altLang="en-US"/>
          </a:p>
        </p:txBody>
      </p:sp>
    </p:spTree>
    <p:extLst>
      <p:ext uri="{BB962C8B-B14F-4D97-AF65-F5344CB8AC3E}">
        <p14:creationId xmlns:p14="http://schemas.microsoft.com/office/powerpoint/2010/main" val="3367867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初任者研修のポイントはいろいろあるが、特に、現任研修へのつながりという点で、ストレングス視点とインフォーマル活用をつなげて理解していることは重要→それを研修の関係者の共通理解としていることが</a:t>
            </a:r>
            <a:r>
              <a:rPr kumimoji="1" lang="ja-JP" altLang="en-US"/>
              <a:t>研修の質を左右する</a:t>
            </a:r>
            <a:endParaRPr kumimoji="1" lang="en-US" altLang="ja-JP" dirty="0"/>
          </a:p>
        </p:txBody>
      </p:sp>
      <p:sp>
        <p:nvSpPr>
          <p:cNvPr id="4" name="スライド番号プレースホルダー 3"/>
          <p:cNvSpPr>
            <a:spLocks noGrp="1"/>
          </p:cNvSpPr>
          <p:nvPr>
            <p:ph type="sldNum" sz="quarter" idx="5"/>
          </p:nvPr>
        </p:nvSpPr>
        <p:spPr/>
        <p:txBody>
          <a:bodyPr/>
          <a:lstStyle/>
          <a:p>
            <a:fld id="{5B4E40C4-8009-47CA-BF57-6A49E3B9608F}" type="slidenum">
              <a:rPr kumimoji="1" lang="ja-JP" altLang="en-US" smtClean="0"/>
              <a:t>6</a:t>
            </a:fld>
            <a:endParaRPr kumimoji="1" lang="ja-JP" altLang="en-US"/>
          </a:p>
        </p:txBody>
      </p:sp>
    </p:spTree>
    <p:extLst>
      <p:ext uri="{BB962C8B-B14F-4D97-AF65-F5344CB8AC3E}">
        <p14:creationId xmlns:p14="http://schemas.microsoft.com/office/powerpoint/2010/main" val="538378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F358B14-4E7D-43A0-9F53-14D3BD4B57EA}" type="datetimeFigureOut">
              <a:rPr kumimoji="1" lang="ja-JP" altLang="en-US" smtClean="0"/>
              <a:t>2023/5/16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0968C0-3497-44C5-8241-ABBB2CBC5D6B}" type="slidenum">
              <a:rPr kumimoji="1" lang="ja-JP" altLang="en-US" smtClean="0"/>
              <a:t>‹#›</a:t>
            </a:fld>
            <a:endParaRPr kumimoji="1" lang="ja-JP" altLang="en-US"/>
          </a:p>
        </p:txBody>
      </p:sp>
    </p:spTree>
    <p:extLst>
      <p:ext uri="{BB962C8B-B14F-4D97-AF65-F5344CB8AC3E}">
        <p14:creationId xmlns:p14="http://schemas.microsoft.com/office/powerpoint/2010/main" val="876796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358B14-4E7D-43A0-9F53-14D3BD4B57EA}" type="datetimeFigureOut">
              <a:rPr kumimoji="1" lang="ja-JP" altLang="en-US" smtClean="0"/>
              <a:t>2023/5/16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0968C0-3497-44C5-8241-ABBB2CBC5D6B}" type="slidenum">
              <a:rPr kumimoji="1" lang="ja-JP" altLang="en-US" smtClean="0"/>
              <a:t>‹#›</a:t>
            </a:fld>
            <a:endParaRPr kumimoji="1" lang="ja-JP" altLang="en-US"/>
          </a:p>
        </p:txBody>
      </p:sp>
    </p:spTree>
    <p:extLst>
      <p:ext uri="{BB962C8B-B14F-4D97-AF65-F5344CB8AC3E}">
        <p14:creationId xmlns:p14="http://schemas.microsoft.com/office/powerpoint/2010/main" val="1482869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358B14-4E7D-43A0-9F53-14D3BD4B57EA}" type="datetimeFigureOut">
              <a:rPr kumimoji="1" lang="ja-JP" altLang="en-US" smtClean="0"/>
              <a:t>2023/5/16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0968C0-3497-44C5-8241-ABBB2CBC5D6B}" type="slidenum">
              <a:rPr kumimoji="1" lang="ja-JP" altLang="en-US" smtClean="0"/>
              <a:t>‹#›</a:t>
            </a:fld>
            <a:endParaRPr kumimoji="1" lang="ja-JP" altLang="en-US"/>
          </a:p>
        </p:txBody>
      </p:sp>
    </p:spTree>
    <p:extLst>
      <p:ext uri="{BB962C8B-B14F-4D97-AF65-F5344CB8AC3E}">
        <p14:creationId xmlns:p14="http://schemas.microsoft.com/office/powerpoint/2010/main" val="31394246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7A39FC1-6D85-465C-8579-9FF42CC85C84}" type="datetimeFigureOut">
              <a:rPr kumimoji="1" lang="ja-JP" altLang="en-US" smtClean="0">
                <a:solidFill>
                  <a:prstClr val="black">
                    <a:tint val="75000"/>
                  </a:prstClr>
                </a:solidFill>
              </a:rPr>
              <a:pPr/>
              <a:t>2023/5/16</a:t>
            </a:fld>
            <a:endParaRPr kumimoji="1"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kumimoji="1"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3BA363-3586-4763-BD8D-024D5BD10281}" type="slidenum">
              <a:rPr kumimoji="1" lang="ja-JP" altLang="en-US" smtClean="0">
                <a:solidFill>
                  <a:prstClr val="black">
                    <a:tint val="75000"/>
                  </a:prstClr>
                </a:solidFill>
              </a:rPr>
              <a:pPr/>
              <a:t>‹#›</a:t>
            </a:fld>
            <a:endParaRPr kumimoji="1" lang="ja-JP" altLang="en-US">
              <a:solidFill>
                <a:prstClr val="black">
                  <a:tint val="75000"/>
                </a:prstClr>
              </a:solidFill>
            </a:endParaRPr>
          </a:p>
        </p:txBody>
      </p:sp>
    </p:spTree>
    <p:extLst>
      <p:ext uri="{BB962C8B-B14F-4D97-AF65-F5344CB8AC3E}">
        <p14:creationId xmlns:p14="http://schemas.microsoft.com/office/powerpoint/2010/main" val="744218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A39FC1-6D85-465C-8579-9FF42CC85C84}" type="datetimeFigureOut">
              <a:rPr kumimoji="1" lang="ja-JP" altLang="en-US" smtClean="0">
                <a:solidFill>
                  <a:prstClr val="black">
                    <a:tint val="75000"/>
                  </a:prstClr>
                </a:solidFill>
              </a:rPr>
              <a:pPr/>
              <a:t>2023/5/16</a:t>
            </a:fld>
            <a:endParaRPr kumimoji="1"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kumimoji="1"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3BA363-3586-4763-BD8D-024D5BD10281}" type="slidenum">
              <a:rPr kumimoji="1" lang="ja-JP" altLang="en-US" smtClean="0">
                <a:solidFill>
                  <a:prstClr val="black">
                    <a:tint val="75000"/>
                  </a:prstClr>
                </a:solidFill>
              </a:rPr>
              <a:pPr/>
              <a:t>‹#›</a:t>
            </a:fld>
            <a:endParaRPr kumimoji="1" lang="ja-JP" altLang="en-US">
              <a:solidFill>
                <a:prstClr val="black">
                  <a:tint val="75000"/>
                </a:prstClr>
              </a:solidFill>
            </a:endParaRPr>
          </a:p>
        </p:txBody>
      </p:sp>
    </p:spTree>
    <p:extLst>
      <p:ext uri="{BB962C8B-B14F-4D97-AF65-F5344CB8AC3E}">
        <p14:creationId xmlns:p14="http://schemas.microsoft.com/office/powerpoint/2010/main" val="36665273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A39FC1-6D85-465C-8579-9FF42CC85C84}" type="datetimeFigureOut">
              <a:rPr kumimoji="1" lang="ja-JP" altLang="en-US" smtClean="0">
                <a:solidFill>
                  <a:prstClr val="black">
                    <a:tint val="75000"/>
                  </a:prstClr>
                </a:solidFill>
              </a:rPr>
              <a:pPr/>
              <a:t>2023/5/16</a:t>
            </a:fld>
            <a:endParaRPr kumimoji="1"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kumimoji="1"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3BA363-3586-4763-BD8D-024D5BD10281}" type="slidenum">
              <a:rPr kumimoji="1" lang="ja-JP" altLang="en-US" smtClean="0">
                <a:solidFill>
                  <a:prstClr val="black">
                    <a:tint val="75000"/>
                  </a:prstClr>
                </a:solidFill>
              </a:rPr>
              <a:pPr/>
              <a:t>‹#›</a:t>
            </a:fld>
            <a:endParaRPr kumimoji="1" lang="ja-JP" altLang="en-US">
              <a:solidFill>
                <a:prstClr val="black">
                  <a:tint val="75000"/>
                </a:prstClr>
              </a:solidFill>
            </a:endParaRPr>
          </a:p>
        </p:txBody>
      </p:sp>
    </p:spTree>
    <p:extLst>
      <p:ext uri="{BB962C8B-B14F-4D97-AF65-F5344CB8AC3E}">
        <p14:creationId xmlns:p14="http://schemas.microsoft.com/office/powerpoint/2010/main" val="10673490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7A39FC1-6D85-465C-8579-9FF42CC85C84}" type="datetimeFigureOut">
              <a:rPr kumimoji="1" lang="ja-JP" altLang="en-US" smtClean="0">
                <a:solidFill>
                  <a:prstClr val="black">
                    <a:tint val="75000"/>
                  </a:prstClr>
                </a:solidFill>
              </a:rPr>
              <a:pPr/>
              <a:t>2023/5/16</a:t>
            </a:fld>
            <a:endParaRPr kumimoji="1"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kumimoji="1"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43BA363-3586-4763-BD8D-024D5BD10281}" type="slidenum">
              <a:rPr kumimoji="1" lang="ja-JP" altLang="en-US" smtClean="0">
                <a:solidFill>
                  <a:prstClr val="black">
                    <a:tint val="75000"/>
                  </a:prstClr>
                </a:solidFill>
              </a:rPr>
              <a:pPr/>
              <a:t>‹#›</a:t>
            </a:fld>
            <a:endParaRPr kumimoji="1" lang="ja-JP" altLang="en-US">
              <a:solidFill>
                <a:prstClr val="black">
                  <a:tint val="75000"/>
                </a:prstClr>
              </a:solidFill>
            </a:endParaRPr>
          </a:p>
        </p:txBody>
      </p:sp>
    </p:spTree>
    <p:extLst>
      <p:ext uri="{BB962C8B-B14F-4D97-AF65-F5344CB8AC3E}">
        <p14:creationId xmlns:p14="http://schemas.microsoft.com/office/powerpoint/2010/main" val="38249438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9"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1"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7A39FC1-6D85-465C-8579-9FF42CC85C84}" type="datetimeFigureOut">
              <a:rPr kumimoji="1" lang="ja-JP" altLang="en-US" smtClean="0">
                <a:solidFill>
                  <a:prstClr val="black">
                    <a:tint val="75000"/>
                  </a:prstClr>
                </a:solidFill>
              </a:rPr>
              <a:pPr/>
              <a:t>2023/5/16</a:t>
            </a:fld>
            <a:endParaRPr kumimoji="1"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kumimoji="1"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43BA363-3586-4763-BD8D-024D5BD10281}" type="slidenum">
              <a:rPr kumimoji="1" lang="ja-JP" altLang="en-US" smtClean="0">
                <a:solidFill>
                  <a:prstClr val="black">
                    <a:tint val="75000"/>
                  </a:prstClr>
                </a:solidFill>
              </a:rPr>
              <a:pPr/>
              <a:t>‹#›</a:t>
            </a:fld>
            <a:endParaRPr kumimoji="1" lang="ja-JP" altLang="en-US">
              <a:solidFill>
                <a:prstClr val="black">
                  <a:tint val="75000"/>
                </a:prstClr>
              </a:solidFill>
            </a:endParaRPr>
          </a:p>
        </p:txBody>
      </p:sp>
    </p:spTree>
    <p:extLst>
      <p:ext uri="{BB962C8B-B14F-4D97-AF65-F5344CB8AC3E}">
        <p14:creationId xmlns:p14="http://schemas.microsoft.com/office/powerpoint/2010/main" val="23902988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7A39FC1-6D85-465C-8579-9FF42CC85C84}" type="datetimeFigureOut">
              <a:rPr kumimoji="1" lang="ja-JP" altLang="en-US" smtClean="0">
                <a:solidFill>
                  <a:prstClr val="black">
                    <a:tint val="75000"/>
                  </a:prstClr>
                </a:solidFill>
              </a:rPr>
              <a:pPr/>
              <a:t>2023/5/16</a:t>
            </a:fld>
            <a:endParaRPr kumimoji="1"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kumimoji="1"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43BA363-3586-4763-BD8D-024D5BD10281}" type="slidenum">
              <a:rPr kumimoji="1" lang="ja-JP" altLang="en-US" smtClean="0">
                <a:solidFill>
                  <a:prstClr val="black">
                    <a:tint val="75000"/>
                  </a:prstClr>
                </a:solidFill>
              </a:rPr>
              <a:pPr/>
              <a:t>‹#›</a:t>
            </a:fld>
            <a:endParaRPr kumimoji="1" lang="ja-JP" altLang="en-US">
              <a:solidFill>
                <a:prstClr val="black">
                  <a:tint val="75000"/>
                </a:prstClr>
              </a:solidFill>
            </a:endParaRPr>
          </a:p>
        </p:txBody>
      </p:sp>
    </p:spTree>
    <p:extLst>
      <p:ext uri="{BB962C8B-B14F-4D97-AF65-F5344CB8AC3E}">
        <p14:creationId xmlns:p14="http://schemas.microsoft.com/office/powerpoint/2010/main" val="21263966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A39FC1-6D85-465C-8579-9FF42CC85C84}" type="datetimeFigureOut">
              <a:rPr kumimoji="1" lang="ja-JP" altLang="en-US" smtClean="0">
                <a:solidFill>
                  <a:prstClr val="black">
                    <a:tint val="75000"/>
                  </a:prstClr>
                </a:solidFill>
              </a:rPr>
              <a:pPr/>
              <a:t>2023/5/16</a:t>
            </a:fld>
            <a:endParaRPr kumimoji="1"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kumimoji="1"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43BA363-3586-4763-BD8D-024D5BD10281}" type="slidenum">
              <a:rPr kumimoji="1" lang="ja-JP" altLang="en-US" smtClean="0">
                <a:solidFill>
                  <a:prstClr val="black">
                    <a:tint val="75000"/>
                  </a:prstClr>
                </a:solidFill>
              </a:rPr>
              <a:pPr/>
              <a:t>‹#›</a:t>
            </a:fld>
            <a:endParaRPr kumimoji="1" lang="ja-JP" altLang="en-US">
              <a:solidFill>
                <a:prstClr val="black">
                  <a:tint val="75000"/>
                </a:prstClr>
              </a:solidFill>
            </a:endParaRPr>
          </a:p>
        </p:txBody>
      </p:sp>
    </p:spTree>
    <p:extLst>
      <p:ext uri="{BB962C8B-B14F-4D97-AF65-F5344CB8AC3E}">
        <p14:creationId xmlns:p14="http://schemas.microsoft.com/office/powerpoint/2010/main" val="26372389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A39FC1-6D85-465C-8579-9FF42CC85C84}" type="datetimeFigureOut">
              <a:rPr kumimoji="1" lang="ja-JP" altLang="en-US" smtClean="0">
                <a:solidFill>
                  <a:prstClr val="black">
                    <a:tint val="75000"/>
                  </a:prstClr>
                </a:solidFill>
              </a:rPr>
              <a:pPr/>
              <a:t>2023/5/16</a:t>
            </a:fld>
            <a:endParaRPr kumimoji="1"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kumimoji="1"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43BA363-3586-4763-BD8D-024D5BD10281}" type="slidenum">
              <a:rPr kumimoji="1" lang="ja-JP" altLang="en-US" smtClean="0">
                <a:solidFill>
                  <a:prstClr val="black">
                    <a:tint val="75000"/>
                  </a:prstClr>
                </a:solidFill>
              </a:rPr>
              <a:pPr/>
              <a:t>‹#›</a:t>
            </a:fld>
            <a:endParaRPr kumimoji="1" lang="ja-JP" altLang="en-US">
              <a:solidFill>
                <a:prstClr val="black">
                  <a:tint val="75000"/>
                </a:prstClr>
              </a:solidFill>
            </a:endParaRPr>
          </a:p>
        </p:txBody>
      </p:sp>
    </p:spTree>
    <p:extLst>
      <p:ext uri="{BB962C8B-B14F-4D97-AF65-F5344CB8AC3E}">
        <p14:creationId xmlns:p14="http://schemas.microsoft.com/office/powerpoint/2010/main" val="3865004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358B14-4E7D-43A0-9F53-14D3BD4B57EA}" type="datetimeFigureOut">
              <a:rPr kumimoji="1" lang="ja-JP" altLang="en-US" smtClean="0"/>
              <a:t>2023/5/16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0968C0-3497-44C5-8241-ABBB2CBC5D6B}" type="slidenum">
              <a:rPr kumimoji="1" lang="ja-JP" altLang="en-US" smtClean="0"/>
              <a:t>‹#›</a:t>
            </a:fld>
            <a:endParaRPr kumimoji="1" lang="ja-JP" altLang="en-US"/>
          </a:p>
        </p:txBody>
      </p:sp>
    </p:spTree>
    <p:extLst>
      <p:ext uri="{BB962C8B-B14F-4D97-AF65-F5344CB8AC3E}">
        <p14:creationId xmlns:p14="http://schemas.microsoft.com/office/powerpoint/2010/main" val="11493982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A39FC1-6D85-465C-8579-9FF42CC85C84}" type="datetimeFigureOut">
              <a:rPr kumimoji="1" lang="ja-JP" altLang="en-US" smtClean="0">
                <a:solidFill>
                  <a:prstClr val="black">
                    <a:tint val="75000"/>
                  </a:prstClr>
                </a:solidFill>
              </a:rPr>
              <a:pPr/>
              <a:t>2023/5/16</a:t>
            </a:fld>
            <a:endParaRPr kumimoji="1"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kumimoji="1"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43BA363-3586-4763-BD8D-024D5BD10281}" type="slidenum">
              <a:rPr kumimoji="1" lang="ja-JP" altLang="en-US" smtClean="0">
                <a:solidFill>
                  <a:prstClr val="black">
                    <a:tint val="75000"/>
                  </a:prstClr>
                </a:solidFill>
              </a:rPr>
              <a:pPr/>
              <a:t>‹#›</a:t>
            </a:fld>
            <a:endParaRPr kumimoji="1" lang="ja-JP" altLang="en-US">
              <a:solidFill>
                <a:prstClr val="black">
                  <a:tint val="75000"/>
                </a:prstClr>
              </a:solidFill>
            </a:endParaRPr>
          </a:p>
        </p:txBody>
      </p:sp>
    </p:spTree>
    <p:extLst>
      <p:ext uri="{BB962C8B-B14F-4D97-AF65-F5344CB8AC3E}">
        <p14:creationId xmlns:p14="http://schemas.microsoft.com/office/powerpoint/2010/main" val="15128874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A39FC1-6D85-465C-8579-9FF42CC85C84}" type="datetimeFigureOut">
              <a:rPr kumimoji="1" lang="ja-JP" altLang="en-US" smtClean="0">
                <a:solidFill>
                  <a:prstClr val="black">
                    <a:tint val="75000"/>
                  </a:prstClr>
                </a:solidFill>
              </a:rPr>
              <a:pPr/>
              <a:t>2023/5/16</a:t>
            </a:fld>
            <a:endParaRPr kumimoji="1"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kumimoji="1"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3BA363-3586-4763-BD8D-024D5BD10281}" type="slidenum">
              <a:rPr kumimoji="1" lang="ja-JP" altLang="en-US" smtClean="0">
                <a:solidFill>
                  <a:prstClr val="black">
                    <a:tint val="75000"/>
                  </a:prstClr>
                </a:solidFill>
              </a:rPr>
              <a:pPr/>
              <a:t>‹#›</a:t>
            </a:fld>
            <a:endParaRPr kumimoji="1" lang="ja-JP" altLang="en-US">
              <a:solidFill>
                <a:prstClr val="black">
                  <a:tint val="75000"/>
                </a:prstClr>
              </a:solidFill>
            </a:endParaRPr>
          </a:p>
        </p:txBody>
      </p:sp>
    </p:spTree>
    <p:extLst>
      <p:ext uri="{BB962C8B-B14F-4D97-AF65-F5344CB8AC3E}">
        <p14:creationId xmlns:p14="http://schemas.microsoft.com/office/powerpoint/2010/main" val="4088280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A39FC1-6D85-465C-8579-9FF42CC85C84}" type="datetimeFigureOut">
              <a:rPr kumimoji="1" lang="ja-JP" altLang="en-US" smtClean="0">
                <a:solidFill>
                  <a:prstClr val="black">
                    <a:tint val="75000"/>
                  </a:prstClr>
                </a:solidFill>
              </a:rPr>
              <a:pPr/>
              <a:t>2023/5/16</a:t>
            </a:fld>
            <a:endParaRPr kumimoji="1"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kumimoji="1"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3BA363-3586-4763-BD8D-024D5BD10281}" type="slidenum">
              <a:rPr kumimoji="1" lang="ja-JP" altLang="en-US" smtClean="0">
                <a:solidFill>
                  <a:prstClr val="black">
                    <a:tint val="75000"/>
                  </a:prstClr>
                </a:solidFill>
              </a:rPr>
              <a:pPr/>
              <a:t>‹#›</a:t>
            </a:fld>
            <a:endParaRPr kumimoji="1" lang="ja-JP" altLang="en-US">
              <a:solidFill>
                <a:prstClr val="black">
                  <a:tint val="75000"/>
                </a:prstClr>
              </a:solidFill>
            </a:endParaRPr>
          </a:p>
        </p:txBody>
      </p:sp>
    </p:spTree>
    <p:extLst>
      <p:ext uri="{BB962C8B-B14F-4D97-AF65-F5344CB8AC3E}">
        <p14:creationId xmlns:p14="http://schemas.microsoft.com/office/powerpoint/2010/main" val="3208727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F358B14-4E7D-43A0-9F53-14D3BD4B57EA}" type="datetimeFigureOut">
              <a:rPr kumimoji="1" lang="ja-JP" altLang="en-US" smtClean="0"/>
              <a:t>2023/5/16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0968C0-3497-44C5-8241-ABBB2CBC5D6B}" type="slidenum">
              <a:rPr kumimoji="1" lang="ja-JP" altLang="en-US" smtClean="0"/>
              <a:t>‹#›</a:t>
            </a:fld>
            <a:endParaRPr kumimoji="1" lang="ja-JP" altLang="en-US"/>
          </a:p>
        </p:txBody>
      </p:sp>
    </p:spTree>
    <p:extLst>
      <p:ext uri="{BB962C8B-B14F-4D97-AF65-F5344CB8AC3E}">
        <p14:creationId xmlns:p14="http://schemas.microsoft.com/office/powerpoint/2010/main" val="2057986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F358B14-4E7D-43A0-9F53-14D3BD4B57EA}" type="datetimeFigureOut">
              <a:rPr kumimoji="1" lang="ja-JP" altLang="en-US" smtClean="0"/>
              <a:t>2023/5/16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0968C0-3497-44C5-8241-ABBB2CBC5D6B}" type="slidenum">
              <a:rPr kumimoji="1" lang="ja-JP" altLang="en-US" smtClean="0"/>
              <a:t>‹#›</a:t>
            </a:fld>
            <a:endParaRPr kumimoji="1" lang="ja-JP" altLang="en-US"/>
          </a:p>
        </p:txBody>
      </p:sp>
    </p:spTree>
    <p:extLst>
      <p:ext uri="{BB962C8B-B14F-4D97-AF65-F5344CB8AC3E}">
        <p14:creationId xmlns:p14="http://schemas.microsoft.com/office/powerpoint/2010/main" val="390102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F358B14-4E7D-43A0-9F53-14D3BD4B57EA}" type="datetimeFigureOut">
              <a:rPr kumimoji="1" lang="ja-JP" altLang="en-US" smtClean="0"/>
              <a:t>2023/5/16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A0968C0-3497-44C5-8241-ABBB2CBC5D6B}" type="slidenum">
              <a:rPr kumimoji="1" lang="ja-JP" altLang="en-US" smtClean="0"/>
              <a:t>‹#›</a:t>
            </a:fld>
            <a:endParaRPr kumimoji="1" lang="ja-JP" altLang="en-US"/>
          </a:p>
        </p:txBody>
      </p:sp>
    </p:spTree>
    <p:extLst>
      <p:ext uri="{BB962C8B-B14F-4D97-AF65-F5344CB8AC3E}">
        <p14:creationId xmlns:p14="http://schemas.microsoft.com/office/powerpoint/2010/main" val="3436437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F358B14-4E7D-43A0-9F53-14D3BD4B57EA}" type="datetimeFigureOut">
              <a:rPr kumimoji="1" lang="ja-JP" altLang="en-US" smtClean="0"/>
              <a:t>2023/5/16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A0968C0-3497-44C5-8241-ABBB2CBC5D6B}" type="slidenum">
              <a:rPr kumimoji="1" lang="ja-JP" altLang="en-US" smtClean="0"/>
              <a:t>‹#›</a:t>
            </a:fld>
            <a:endParaRPr kumimoji="1" lang="ja-JP" altLang="en-US"/>
          </a:p>
        </p:txBody>
      </p:sp>
    </p:spTree>
    <p:extLst>
      <p:ext uri="{BB962C8B-B14F-4D97-AF65-F5344CB8AC3E}">
        <p14:creationId xmlns:p14="http://schemas.microsoft.com/office/powerpoint/2010/main" val="2429487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F358B14-4E7D-43A0-9F53-14D3BD4B57EA}" type="datetimeFigureOut">
              <a:rPr kumimoji="1" lang="ja-JP" altLang="en-US" smtClean="0"/>
              <a:t>2023/5/16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A0968C0-3497-44C5-8241-ABBB2CBC5D6B}" type="slidenum">
              <a:rPr kumimoji="1" lang="ja-JP" altLang="en-US" smtClean="0"/>
              <a:t>‹#›</a:t>
            </a:fld>
            <a:endParaRPr kumimoji="1" lang="ja-JP" altLang="en-US"/>
          </a:p>
        </p:txBody>
      </p:sp>
    </p:spTree>
    <p:extLst>
      <p:ext uri="{BB962C8B-B14F-4D97-AF65-F5344CB8AC3E}">
        <p14:creationId xmlns:p14="http://schemas.microsoft.com/office/powerpoint/2010/main" val="547905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F358B14-4E7D-43A0-9F53-14D3BD4B57EA}" type="datetimeFigureOut">
              <a:rPr kumimoji="1" lang="ja-JP" altLang="en-US" smtClean="0"/>
              <a:t>2023/5/16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0968C0-3497-44C5-8241-ABBB2CBC5D6B}" type="slidenum">
              <a:rPr kumimoji="1" lang="ja-JP" altLang="en-US" smtClean="0"/>
              <a:t>‹#›</a:t>
            </a:fld>
            <a:endParaRPr kumimoji="1" lang="ja-JP" altLang="en-US"/>
          </a:p>
        </p:txBody>
      </p:sp>
    </p:spTree>
    <p:extLst>
      <p:ext uri="{BB962C8B-B14F-4D97-AF65-F5344CB8AC3E}">
        <p14:creationId xmlns:p14="http://schemas.microsoft.com/office/powerpoint/2010/main" val="817819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F358B14-4E7D-43A0-9F53-14D3BD4B57EA}" type="datetimeFigureOut">
              <a:rPr kumimoji="1" lang="ja-JP" altLang="en-US" smtClean="0"/>
              <a:t>2023/5/16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0968C0-3497-44C5-8241-ABBB2CBC5D6B}" type="slidenum">
              <a:rPr kumimoji="1" lang="ja-JP" altLang="en-US" smtClean="0"/>
              <a:t>‹#›</a:t>
            </a:fld>
            <a:endParaRPr kumimoji="1" lang="ja-JP" altLang="en-US"/>
          </a:p>
        </p:txBody>
      </p:sp>
    </p:spTree>
    <p:extLst>
      <p:ext uri="{BB962C8B-B14F-4D97-AF65-F5344CB8AC3E}">
        <p14:creationId xmlns:p14="http://schemas.microsoft.com/office/powerpoint/2010/main" val="1406626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358B14-4E7D-43A0-9F53-14D3BD4B57EA}" type="datetimeFigureOut">
              <a:rPr kumimoji="1" lang="ja-JP" altLang="en-US" smtClean="0"/>
              <a:t>2023/5/16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0968C0-3497-44C5-8241-ABBB2CBC5D6B}" type="slidenum">
              <a:rPr kumimoji="1" lang="ja-JP" altLang="en-US" smtClean="0"/>
              <a:t>‹#›</a:t>
            </a:fld>
            <a:endParaRPr kumimoji="1" lang="ja-JP" altLang="en-US"/>
          </a:p>
        </p:txBody>
      </p:sp>
    </p:spTree>
    <p:extLst>
      <p:ext uri="{BB962C8B-B14F-4D97-AF65-F5344CB8AC3E}">
        <p14:creationId xmlns:p14="http://schemas.microsoft.com/office/powerpoint/2010/main" val="854750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77A39FC1-6D85-465C-8579-9FF42CC85C84}" type="datetimeFigureOut">
              <a:rPr lang="ja-JP" altLang="en-US" smtClean="0">
                <a:solidFill>
                  <a:prstClr val="black">
                    <a:tint val="75000"/>
                  </a:prstClr>
                </a:solidFill>
              </a:rPr>
              <a:pPr defTabSz="457200"/>
              <a:t>2023/5/16</a:t>
            </a:fld>
            <a:endParaRPr lang="ja-JP" altLang="en-US">
              <a:solidFill>
                <a:prstClr val="black">
                  <a:tint val="75000"/>
                </a:prstClr>
              </a:solidFill>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ja-JP" altLang="en-US">
              <a:solidFill>
                <a:prstClr val="black">
                  <a:tint val="75000"/>
                </a:prstClr>
              </a:solidFill>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C43BA363-3586-4763-BD8D-024D5BD10281}" type="slidenum">
              <a:rPr lang="ja-JP" altLang="en-US" smtClean="0">
                <a:solidFill>
                  <a:prstClr val="black">
                    <a:tint val="75000"/>
                  </a:prstClr>
                </a:solidFill>
              </a:rPr>
              <a:pPr defTabSz="457200"/>
              <a:t>‹#›</a:t>
            </a:fld>
            <a:endParaRPr lang="ja-JP" altLang="en-US">
              <a:solidFill>
                <a:prstClr val="black">
                  <a:tint val="75000"/>
                </a:prstClr>
              </a:solidFill>
            </a:endParaRPr>
          </a:p>
        </p:txBody>
      </p:sp>
    </p:spTree>
    <p:extLst>
      <p:ext uri="{BB962C8B-B14F-4D97-AF65-F5344CB8AC3E}">
        <p14:creationId xmlns:p14="http://schemas.microsoft.com/office/powerpoint/2010/main" val="9207317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49253" y="1043189"/>
            <a:ext cx="10264462" cy="2836571"/>
          </a:xfrm>
        </p:spPr>
        <p:txBody>
          <a:bodyPr>
            <a:normAutofit/>
          </a:bodyPr>
          <a:lstStyle/>
          <a:p>
            <a:r>
              <a:rPr lang="ja-JP" altLang="en-US" sz="4400" dirty="0"/>
              <a:t>「基礎的スキル獲得に向けた教育方法」</a:t>
            </a:r>
            <a:br>
              <a:rPr lang="en-US" altLang="ja-JP" sz="4400" dirty="0"/>
            </a:br>
            <a:br>
              <a:rPr lang="en-US" altLang="ja-JP" sz="2000" dirty="0"/>
            </a:br>
            <a:r>
              <a:rPr lang="ja-JP" altLang="en-US" sz="2800" dirty="0"/>
              <a:t>～ストレングスとインフォーマル資源の活用～</a:t>
            </a:r>
            <a:endParaRPr kumimoji="1" lang="ja-JP" altLang="en-US" sz="2800" dirty="0"/>
          </a:p>
        </p:txBody>
      </p:sp>
      <p:sp>
        <p:nvSpPr>
          <p:cNvPr id="3" name="サブタイトル 2"/>
          <p:cNvSpPr>
            <a:spLocks noGrp="1"/>
          </p:cNvSpPr>
          <p:nvPr>
            <p:ph type="subTitle" idx="1"/>
          </p:nvPr>
        </p:nvSpPr>
        <p:spPr>
          <a:xfrm>
            <a:off x="5925788" y="4823138"/>
            <a:ext cx="5450773" cy="1655762"/>
          </a:xfrm>
        </p:spPr>
        <p:txBody>
          <a:bodyPr>
            <a:normAutofit fontScale="92500" lnSpcReduction="10000"/>
          </a:bodyPr>
          <a:lstStyle/>
          <a:p>
            <a:pPr algn="l"/>
            <a:r>
              <a:rPr lang="ja-JP" altLang="en-US" dirty="0"/>
              <a:t>名古屋市総合リハビリテーション事業団</a:t>
            </a:r>
            <a:endParaRPr lang="en-US" altLang="ja-JP" dirty="0"/>
          </a:p>
          <a:p>
            <a:pPr algn="l"/>
            <a:r>
              <a:rPr lang="ja-JP" altLang="en-US" dirty="0"/>
              <a:t>　総合相談部長</a:t>
            </a:r>
            <a:endParaRPr lang="en-US" altLang="ja-JP" dirty="0"/>
          </a:p>
          <a:p>
            <a:pPr algn="l"/>
            <a:r>
              <a:rPr lang="ja-JP" altLang="en-US" dirty="0"/>
              <a:t>　なごや高次脳機能障害支援センター参事　</a:t>
            </a:r>
            <a:endParaRPr lang="en-US" altLang="ja-JP" dirty="0"/>
          </a:p>
          <a:p>
            <a:pPr algn="l"/>
            <a:r>
              <a:rPr lang="ja-JP" altLang="en-US" dirty="0"/>
              <a:t>　　　　　　　　　　　　　　　　　　小島　一郎</a:t>
            </a:r>
          </a:p>
          <a:p>
            <a:endParaRPr kumimoji="1" lang="ja-JP" altLang="en-US" dirty="0"/>
          </a:p>
        </p:txBody>
      </p:sp>
    </p:spTree>
    <p:extLst>
      <p:ext uri="{BB962C8B-B14F-4D97-AF65-F5344CB8AC3E}">
        <p14:creationId xmlns:p14="http://schemas.microsoft.com/office/powerpoint/2010/main" val="958039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199" y="465112"/>
            <a:ext cx="10515600" cy="806851"/>
          </a:xfrm>
        </p:spPr>
        <p:txBody>
          <a:bodyPr/>
          <a:lstStyle/>
          <a:p>
            <a:r>
              <a:rPr kumimoji="1" lang="ja-JP" altLang="en-US" dirty="0"/>
              <a:t>このカリキュラムの内容と流れ</a:t>
            </a: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698407434"/>
              </p:ext>
            </p:extLst>
          </p:nvPr>
        </p:nvGraphicFramePr>
        <p:xfrm>
          <a:off x="721217" y="3105494"/>
          <a:ext cx="10778543" cy="2316480"/>
        </p:xfrm>
        <a:graphic>
          <a:graphicData uri="http://schemas.openxmlformats.org/drawingml/2006/table">
            <a:tbl>
              <a:tblPr firstRow="1" bandRow="1">
                <a:tableStyleId>{5940675A-B579-460E-94D1-54222C63F5DA}</a:tableStyleId>
              </a:tblPr>
              <a:tblGrid>
                <a:gridCol w="2793642">
                  <a:extLst>
                    <a:ext uri="{9D8B030D-6E8A-4147-A177-3AD203B41FA5}">
                      <a16:colId xmlns:a16="http://schemas.microsoft.com/office/drawing/2014/main" val="20000"/>
                    </a:ext>
                  </a:extLst>
                </a:gridCol>
                <a:gridCol w="5576553">
                  <a:extLst>
                    <a:ext uri="{9D8B030D-6E8A-4147-A177-3AD203B41FA5}">
                      <a16:colId xmlns:a16="http://schemas.microsoft.com/office/drawing/2014/main" val="20001"/>
                    </a:ext>
                  </a:extLst>
                </a:gridCol>
                <a:gridCol w="2408348">
                  <a:extLst>
                    <a:ext uri="{9D8B030D-6E8A-4147-A177-3AD203B41FA5}">
                      <a16:colId xmlns:a16="http://schemas.microsoft.com/office/drawing/2014/main" val="20002"/>
                    </a:ext>
                  </a:extLst>
                </a:gridCol>
              </a:tblGrid>
              <a:tr h="370840">
                <a:tc>
                  <a:txBody>
                    <a:bodyPr/>
                    <a:lstStyle/>
                    <a:p>
                      <a:pPr algn="ctr"/>
                      <a:r>
                        <a:rPr kumimoji="1" lang="ja-JP" altLang="en-US" sz="3200" dirty="0"/>
                        <a:t>時　間</a:t>
                      </a:r>
                    </a:p>
                  </a:txBody>
                  <a:tcPr/>
                </a:tc>
                <a:tc>
                  <a:txBody>
                    <a:bodyPr/>
                    <a:lstStyle/>
                    <a:p>
                      <a:pPr algn="ctr"/>
                      <a:r>
                        <a:rPr kumimoji="1" lang="ja-JP" altLang="en-US" sz="3200" dirty="0"/>
                        <a:t>内　容</a:t>
                      </a:r>
                    </a:p>
                  </a:txBody>
                  <a:tcPr/>
                </a:tc>
                <a:tc>
                  <a:txBody>
                    <a:bodyPr/>
                    <a:lstStyle/>
                    <a:p>
                      <a:pPr algn="ctr"/>
                      <a:r>
                        <a:rPr kumimoji="1" lang="ja-JP" altLang="en-US" sz="3200" dirty="0"/>
                        <a:t>担当者</a:t>
                      </a:r>
                    </a:p>
                  </a:txBody>
                  <a:tcPr/>
                </a:tc>
                <a:extLst>
                  <a:ext uri="{0D108BD9-81ED-4DB2-BD59-A6C34878D82A}">
                    <a16:rowId xmlns:a16="http://schemas.microsoft.com/office/drawing/2014/main" val="10000"/>
                  </a:ext>
                </a:extLst>
              </a:tr>
              <a:tr h="370840">
                <a:tc>
                  <a:txBody>
                    <a:bodyPr/>
                    <a:lstStyle/>
                    <a:p>
                      <a:pPr algn="ctr"/>
                      <a:r>
                        <a:rPr kumimoji="1" lang="en-US" altLang="ja-JP" sz="3200" dirty="0"/>
                        <a:t>10:00</a:t>
                      </a:r>
                      <a:r>
                        <a:rPr kumimoji="1" lang="ja-JP" altLang="en-US" sz="3200" dirty="0"/>
                        <a:t>～</a:t>
                      </a:r>
                      <a:r>
                        <a:rPr kumimoji="1" lang="en-US" altLang="ja-JP" sz="3200" dirty="0"/>
                        <a:t>10:15</a:t>
                      </a:r>
                      <a:endParaRPr kumimoji="1" lang="ja-JP" altLang="en-US" sz="3200" dirty="0"/>
                    </a:p>
                  </a:txBody>
                  <a:tcPr/>
                </a:tc>
                <a:tc>
                  <a:txBody>
                    <a:bodyPr/>
                    <a:lstStyle/>
                    <a:p>
                      <a:pPr algn="ctr"/>
                      <a:r>
                        <a:rPr kumimoji="1" lang="ja-JP" altLang="en-US" sz="3200" dirty="0"/>
                        <a:t>講義とグループワークの説明</a:t>
                      </a:r>
                    </a:p>
                  </a:txBody>
                  <a:tcPr/>
                </a:tc>
                <a:tc>
                  <a:txBody>
                    <a:bodyPr/>
                    <a:lstStyle/>
                    <a:p>
                      <a:pPr algn="ctr"/>
                      <a:r>
                        <a:rPr kumimoji="1" lang="ja-JP" altLang="en-US" sz="3200" dirty="0"/>
                        <a:t>小島</a:t>
                      </a:r>
                    </a:p>
                  </a:txBody>
                  <a:tcPr/>
                </a:tc>
                <a:extLst>
                  <a:ext uri="{0D108BD9-81ED-4DB2-BD59-A6C34878D82A}">
                    <a16:rowId xmlns:a16="http://schemas.microsoft.com/office/drawing/2014/main" val="10001"/>
                  </a:ext>
                </a:extLst>
              </a:tr>
              <a:tr h="370840">
                <a:tc>
                  <a:txBody>
                    <a:bodyPr/>
                    <a:lstStyle/>
                    <a:p>
                      <a:pPr algn="ctr"/>
                      <a:r>
                        <a:rPr kumimoji="1" lang="en-US" altLang="ja-JP" sz="3200" dirty="0"/>
                        <a:t>10:15</a:t>
                      </a:r>
                      <a:r>
                        <a:rPr kumimoji="1" lang="ja-JP" altLang="en-US" sz="3200" dirty="0"/>
                        <a:t>～</a:t>
                      </a:r>
                      <a:r>
                        <a:rPr kumimoji="1" lang="en-US" altLang="ja-JP" sz="3200" dirty="0"/>
                        <a:t>10:45</a:t>
                      </a:r>
                      <a:endParaRPr kumimoji="1" lang="ja-JP" altLang="en-US" sz="3200" dirty="0"/>
                    </a:p>
                  </a:txBody>
                  <a:tcPr anchor="ctr"/>
                </a:tc>
                <a:tc>
                  <a:txBody>
                    <a:bodyPr/>
                    <a:lstStyle/>
                    <a:p>
                      <a:pPr algn="ctr"/>
                      <a:r>
                        <a:rPr kumimoji="1" lang="ja-JP" altLang="en-US" sz="3200" dirty="0"/>
                        <a:t>グループワーク</a:t>
                      </a:r>
                      <a:endParaRPr kumimoji="1" lang="en-US" altLang="ja-JP" sz="3200" dirty="0"/>
                    </a:p>
                  </a:txBody>
                  <a:tcPr anchor="ctr"/>
                </a:tc>
                <a:tc>
                  <a:txBody>
                    <a:bodyPr/>
                    <a:lstStyle/>
                    <a:p>
                      <a:pPr algn="ctr"/>
                      <a:r>
                        <a:rPr kumimoji="1" lang="ja-JP" altLang="en-US" sz="3200" dirty="0"/>
                        <a:t>岡村</a:t>
                      </a:r>
                    </a:p>
                  </a:txBody>
                  <a:tcPr/>
                </a:tc>
                <a:extLst>
                  <a:ext uri="{0D108BD9-81ED-4DB2-BD59-A6C34878D82A}">
                    <a16:rowId xmlns:a16="http://schemas.microsoft.com/office/drawing/2014/main" val="10002"/>
                  </a:ext>
                </a:extLst>
              </a:tr>
              <a:tr h="370840">
                <a:tc>
                  <a:txBody>
                    <a:bodyPr/>
                    <a:lstStyle/>
                    <a:p>
                      <a:pPr algn="ctr"/>
                      <a:r>
                        <a:rPr kumimoji="1" lang="en-US" altLang="ja-JP" sz="3200" dirty="0"/>
                        <a:t>10:45</a:t>
                      </a:r>
                      <a:r>
                        <a:rPr kumimoji="1" lang="ja-JP" altLang="en-US" sz="3200" dirty="0"/>
                        <a:t>～</a:t>
                      </a:r>
                      <a:r>
                        <a:rPr kumimoji="1" lang="en-US" altLang="ja-JP" sz="3200" dirty="0"/>
                        <a:t>10:55</a:t>
                      </a:r>
                      <a:endParaRPr kumimoji="1" lang="ja-JP" altLang="en-US" sz="3200" dirty="0"/>
                    </a:p>
                  </a:txBody>
                  <a:tcPr/>
                </a:tc>
                <a:tc>
                  <a:txBody>
                    <a:bodyPr/>
                    <a:lstStyle/>
                    <a:p>
                      <a:pPr algn="ctr"/>
                      <a:r>
                        <a:rPr kumimoji="1" lang="ja-JP" altLang="en-US" sz="3200" dirty="0"/>
                        <a:t>振り返り</a:t>
                      </a:r>
                    </a:p>
                  </a:txBody>
                  <a:tcPr/>
                </a:tc>
                <a:tc>
                  <a:txBody>
                    <a:bodyPr/>
                    <a:lstStyle/>
                    <a:p>
                      <a:pPr algn="ctr"/>
                      <a:r>
                        <a:rPr kumimoji="1" lang="ja-JP" altLang="en-US" sz="3200" dirty="0"/>
                        <a:t>小島／岡村</a:t>
                      </a:r>
                    </a:p>
                  </a:txBody>
                  <a:tcPr/>
                </a:tc>
                <a:extLst>
                  <a:ext uri="{0D108BD9-81ED-4DB2-BD59-A6C34878D82A}">
                    <a16:rowId xmlns:a16="http://schemas.microsoft.com/office/drawing/2014/main" val="10003"/>
                  </a:ext>
                </a:extLst>
              </a:tr>
            </a:tbl>
          </a:graphicData>
        </a:graphic>
      </p:graphicFrame>
      <p:sp>
        <p:nvSpPr>
          <p:cNvPr id="5" name="テキスト ボックス 4"/>
          <p:cNvSpPr txBox="1"/>
          <p:nvPr/>
        </p:nvSpPr>
        <p:spPr>
          <a:xfrm>
            <a:off x="779708" y="1378841"/>
            <a:ext cx="10632583" cy="1200329"/>
          </a:xfrm>
          <a:prstGeom prst="rect">
            <a:avLst/>
          </a:prstGeom>
          <a:noFill/>
        </p:spPr>
        <p:txBody>
          <a:bodyPr wrap="square" rtlCol="0">
            <a:spAutoFit/>
          </a:bodyPr>
          <a:lstStyle/>
          <a:p>
            <a:r>
              <a:rPr kumimoji="1" lang="ja-JP" altLang="en-US" sz="2400" dirty="0">
                <a:solidFill>
                  <a:srgbClr val="FF0000"/>
                </a:solidFill>
              </a:rPr>
              <a:t>◎ 初任者研修～現任研修のつながりを踏まえ、特に、「ストレングスとインフォーマル資源の活用」について整理する。</a:t>
            </a:r>
            <a:endParaRPr kumimoji="1" lang="en-US" altLang="ja-JP" sz="2400" dirty="0">
              <a:solidFill>
                <a:srgbClr val="FF0000"/>
              </a:solidFill>
            </a:endParaRPr>
          </a:p>
          <a:p>
            <a:r>
              <a:rPr lang="ja-JP" altLang="en-US" sz="2400" dirty="0">
                <a:solidFill>
                  <a:srgbClr val="FF0000"/>
                </a:solidFill>
              </a:rPr>
              <a:t>◎ 各都道府県での工夫や課題をグループ内で共有し、気づきを得る。</a:t>
            </a:r>
            <a:endParaRPr lang="en-US" altLang="ja-JP" sz="2400" dirty="0">
              <a:solidFill>
                <a:srgbClr val="FF0000"/>
              </a:solidFill>
            </a:endParaRPr>
          </a:p>
        </p:txBody>
      </p:sp>
      <p:sp>
        <p:nvSpPr>
          <p:cNvPr id="3" name="スライド番号プレースホルダー 3">
            <a:extLst>
              <a:ext uri="{FF2B5EF4-FFF2-40B4-BE49-F238E27FC236}">
                <a16:creationId xmlns:a16="http://schemas.microsoft.com/office/drawing/2014/main" id="{00331E09-C43C-53E2-FD01-B3238B585599}"/>
              </a:ext>
            </a:extLst>
          </p:cNvPr>
          <p:cNvSpPr>
            <a:spLocks noGrp="1"/>
          </p:cNvSpPr>
          <p:nvPr>
            <p:ph type="sldNum" sz="quarter" idx="12"/>
          </p:nvPr>
        </p:nvSpPr>
        <p:spPr>
          <a:xfrm>
            <a:off x="9959435" y="6479921"/>
            <a:ext cx="2057400" cy="365125"/>
          </a:xfrm>
        </p:spPr>
        <p:txBody>
          <a:bodyPr/>
          <a:lstStyle/>
          <a:p>
            <a:fld id="{2ADEAB0B-3364-414D-832E-F3CDA843F507}" type="slidenum">
              <a:rPr kumimoji="1" lang="ja-JP" altLang="en-US" smtClean="0"/>
              <a:pPr/>
              <a:t>2</a:t>
            </a:fld>
            <a:endParaRPr kumimoji="1" lang="ja-JP" altLang="en-US" dirty="0"/>
          </a:p>
        </p:txBody>
      </p:sp>
    </p:spTree>
    <p:extLst>
      <p:ext uri="{BB962C8B-B14F-4D97-AF65-F5344CB8AC3E}">
        <p14:creationId xmlns:p14="http://schemas.microsoft.com/office/powerpoint/2010/main" val="2043586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四角形: 角を丸くする 22">
            <a:extLst>
              <a:ext uri="{FF2B5EF4-FFF2-40B4-BE49-F238E27FC236}">
                <a16:creationId xmlns:a16="http://schemas.microsoft.com/office/drawing/2014/main" id="{A394155F-50B3-6357-534E-C71C9C979D27}"/>
              </a:ext>
            </a:extLst>
          </p:cNvPr>
          <p:cNvSpPr/>
          <p:nvPr/>
        </p:nvSpPr>
        <p:spPr>
          <a:xfrm>
            <a:off x="5306122" y="3320076"/>
            <a:ext cx="1186069" cy="134845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福祉コミュニティとしての地域づくりの視点</a:t>
            </a:r>
          </a:p>
        </p:txBody>
      </p:sp>
      <p:sp>
        <p:nvSpPr>
          <p:cNvPr id="2" name="タイトル 1">
            <a:extLst>
              <a:ext uri="{FF2B5EF4-FFF2-40B4-BE49-F238E27FC236}">
                <a16:creationId xmlns:a16="http://schemas.microsoft.com/office/drawing/2014/main" id="{7D2464B6-978A-070B-E85A-3C1412FEF751}"/>
              </a:ext>
            </a:extLst>
          </p:cNvPr>
          <p:cNvSpPr>
            <a:spLocks noGrp="1"/>
          </p:cNvSpPr>
          <p:nvPr>
            <p:ph type="title" idx="4294967295"/>
          </p:nvPr>
        </p:nvSpPr>
        <p:spPr>
          <a:xfrm>
            <a:off x="1524000" y="38101"/>
            <a:ext cx="9144000" cy="587766"/>
          </a:xfrm>
        </p:spPr>
        <p:txBody>
          <a:bodyPr>
            <a:normAutofit/>
          </a:bodyPr>
          <a:lstStyle/>
          <a:p>
            <a:pPr algn="ctr"/>
            <a:r>
              <a:rPr lang="ja-JP" altLang="en-US" sz="2800" dirty="0"/>
              <a:t>初任・現任・主任研修のつながり（冨岡資料）</a:t>
            </a:r>
          </a:p>
        </p:txBody>
      </p:sp>
      <p:sp>
        <p:nvSpPr>
          <p:cNvPr id="3" name="正方形/長方形 2">
            <a:extLst>
              <a:ext uri="{FF2B5EF4-FFF2-40B4-BE49-F238E27FC236}">
                <a16:creationId xmlns:a16="http://schemas.microsoft.com/office/drawing/2014/main" id="{4AEFE14A-8C4D-44A9-DCA4-B7C7921A7B67}"/>
              </a:ext>
            </a:extLst>
          </p:cNvPr>
          <p:cNvSpPr/>
          <p:nvPr/>
        </p:nvSpPr>
        <p:spPr>
          <a:xfrm>
            <a:off x="1917568" y="681669"/>
            <a:ext cx="318052" cy="208395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初任</a:t>
            </a:r>
          </a:p>
          <a:p>
            <a:pPr algn="ctr"/>
            <a:r>
              <a:rPr lang="ja-JP" altLang="en-US" dirty="0">
                <a:solidFill>
                  <a:schemeClr val="tx1"/>
                </a:solidFill>
              </a:rPr>
              <a:t>者研修</a:t>
            </a:r>
          </a:p>
        </p:txBody>
      </p:sp>
      <p:sp>
        <p:nvSpPr>
          <p:cNvPr id="4" name="正方形/長方形 3">
            <a:extLst>
              <a:ext uri="{FF2B5EF4-FFF2-40B4-BE49-F238E27FC236}">
                <a16:creationId xmlns:a16="http://schemas.microsoft.com/office/drawing/2014/main" id="{C5CF1C93-BEFD-0789-CFDD-98E546A6DCD3}"/>
              </a:ext>
            </a:extLst>
          </p:cNvPr>
          <p:cNvSpPr/>
          <p:nvPr/>
        </p:nvSpPr>
        <p:spPr>
          <a:xfrm>
            <a:off x="1905229" y="2990204"/>
            <a:ext cx="318052" cy="21875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現任研修</a:t>
            </a:r>
          </a:p>
        </p:txBody>
      </p:sp>
      <p:sp>
        <p:nvSpPr>
          <p:cNvPr id="5" name="正方形/長方形 4">
            <a:extLst>
              <a:ext uri="{FF2B5EF4-FFF2-40B4-BE49-F238E27FC236}">
                <a16:creationId xmlns:a16="http://schemas.microsoft.com/office/drawing/2014/main" id="{AD49E918-8215-F4CF-BB68-E89A80374A2E}"/>
              </a:ext>
            </a:extLst>
          </p:cNvPr>
          <p:cNvSpPr/>
          <p:nvPr/>
        </p:nvSpPr>
        <p:spPr>
          <a:xfrm>
            <a:off x="1917568" y="5513114"/>
            <a:ext cx="318052" cy="1162960"/>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主任</a:t>
            </a:r>
          </a:p>
        </p:txBody>
      </p:sp>
      <p:cxnSp>
        <p:nvCxnSpPr>
          <p:cNvPr id="7" name="直線コネクタ 6">
            <a:extLst>
              <a:ext uri="{FF2B5EF4-FFF2-40B4-BE49-F238E27FC236}">
                <a16:creationId xmlns:a16="http://schemas.microsoft.com/office/drawing/2014/main" id="{3ADB7FA1-7CCC-0AA2-7F18-45D31630A9E1}"/>
              </a:ext>
            </a:extLst>
          </p:cNvPr>
          <p:cNvCxnSpPr>
            <a:cxnSpLocks/>
          </p:cNvCxnSpPr>
          <p:nvPr/>
        </p:nvCxnSpPr>
        <p:spPr>
          <a:xfrm>
            <a:off x="1672287" y="2901793"/>
            <a:ext cx="873445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4BC6763B-67DE-5B01-9BEE-C8FA025103DA}"/>
              </a:ext>
            </a:extLst>
          </p:cNvPr>
          <p:cNvCxnSpPr>
            <a:cxnSpLocks/>
          </p:cNvCxnSpPr>
          <p:nvPr/>
        </p:nvCxnSpPr>
        <p:spPr>
          <a:xfrm>
            <a:off x="1672287" y="5344341"/>
            <a:ext cx="873445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DD2900A2-0A35-D019-B05B-1468BCB8E553}"/>
              </a:ext>
            </a:extLst>
          </p:cNvPr>
          <p:cNvSpPr/>
          <p:nvPr/>
        </p:nvSpPr>
        <p:spPr>
          <a:xfrm>
            <a:off x="3135417" y="981166"/>
            <a:ext cx="6997147" cy="11749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ケアマネジメントプロセス（基礎）</a:t>
            </a:r>
            <a:endParaRPr lang="en-US" altLang="ja-JP" dirty="0">
              <a:solidFill>
                <a:schemeClr val="tx1"/>
              </a:solidFill>
            </a:endParaRPr>
          </a:p>
          <a:p>
            <a:pPr algn="ctr"/>
            <a:endParaRPr lang="en-US" altLang="ja-JP" dirty="0">
              <a:solidFill>
                <a:schemeClr val="tx1"/>
              </a:solidFill>
            </a:endParaRPr>
          </a:p>
          <a:p>
            <a:pPr algn="ctr"/>
            <a:endParaRPr lang="en-US" altLang="ja-JP" dirty="0">
              <a:solidFill>
                <a:schemeClr val="tx1"/>
              </a:solidFill>
            </a:endParaRPr>
          </a:p>
          <a:p>
            <a:pPr algn="ctr"/>
            <a:endParaRPr lang="ja-JP" altLang="en-US" dirty="0">
              <a:solidFill>
                <a:schemeClr val="tx1"/>
              </a:solidFill>
            </a:endParaRPr>
          </a:p>
        </p:txBody>
      </p:sp>
      <p:sp>
        <p:nvSpPr>
          <p:cNvPr id="10" name="正方形/長方形 9">
            <a:extLst>
              <a:ext uri="{FF2B5EF4-FFF2-40B4-BE49-F238E27FC236}">
                <a16:creationId xmlns:a16="http://schemas.microsoft.com/office/drawing/2014/main" id="{DBA17579-3D1A-F4B5-1228-FD5CDBB10D96}"/>
              </a:ext>
            </a:extLst>
          </p:cNvPr>
          <p:cNvSpPr/>
          <p:nvPr/>
        </p:nvSpPr>
        <p:spPr>
          <a:xfrm>
            <a:off x="3420836" y="1330060"/>
            <a:ext cx="1505773" cy="737707"/>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本人像の把握・ニーズ整理・支援・計画作成</a:t>
            </a:r>
          </a:p>
        </p:txBody>
      </p:sp>
      <p:sp>
        <p:nvSpPr>
          <p:cNvPr id="11" name="正方形/長方形 10">
            <a:extLst>
              <a:ext uri="{FF2B5EF4-FFF2-40B4-BE49-F238E27FC236}">
                <a16:creationId xmlns:a16="http://schemas.microsoft.com/office/drawing/2014/main" id="{CEA5A30B-728F-E285-BF3D-A90ADB940ABF}"/>
              </a:ext>
            </a:extLst>
          </p:cNvPr>
          <p:cNvSpPr/>
          <p:nvPr/>
        </p:nvSpPr>
        <p:spPr>
          <a:xfrm>
            <a:off x="5212028" y="1343863"/>
            <a:ext cx="1975815" cy="737708"/>
          </a:xfrm>
          <a:prstGeom prst="rect">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ストレングスの視点とインフォーマルの活用</a:t>
            </a:r>
            <a:endParaRPr lang="en-US" altLang="ja-JP" sz="1400" b="1" dirty="0"/>
          </a:p>
        </p:txBody>
      </p:sp>
      <p:sp>
        <p:nvSpPr>
          <p:cNvPr id="14" name="正方形/長方形 13">
            <a:extLst>
              <a:ext uri="{FF2B5EF4-FFF2-40B4-BE49-F238E27FC236}">
                <a16:creationId xmlns:a16="http://schemas.microsoft.com/office/drawing/2014/main" id="{28C62997-D2BA-072B-C948-7CA24BF21FDA}"/>
              </a:ext>
            </a:extLst>
          </p:cNvPr>
          <p:cNvSpPr/>
          <p:nvPr/>
        </p:nvSpPr>
        <p:spPr>
          <a:xfrm>
            <a:off x="7456372" y="1336433"/>
            <a:ext cx="922786" cy="737707"/>
          </a:xfrm>
          <a:prstGeom prst="rect">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支援に関する協議の体験</a:t>
            </a:r>
          </a:p>
        </p:txBody>
      </p:sp>
      <p:sp>
        <p:nvSpPr>
          <p:cNvPr id="15" name="正方形/長方形 14">
            <a:extLst>
              <a:ext uri="{FF2B5EF4-FFF2-40B4-BE49-F238E27FC236}">
                <a16:creationId xmlns:a16="http://schemas.microsoft.com/office/drawing/2014/main" id="{314CF6FE-801B-9DF6-405D-0865F0CA3A71}"/>
              </a:ext>
            </a:extLst>
          </p:cNvPr>
          <p:cNvSpPr/>
          <p:nvPr/>
        </p:nvSpPr>
        <p:spPr>
          <a:xfrm>
            <a:off x="8600200" y="1336434"/>
            <a:ext cx="1260684" cy="737707"/>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協議会を知る</a:t>
            </a:r>
          </a:p>
        </p:txBody>
      </p:sp>
      <p:sp>
        <p:nvSpPr>
          <p:cNvPr id="16" name="正方形/長方形 15">
            <a:extLst>
              <a:ext uri="{FF2B5EF4-FFF2-40B4-BE49-F238E27FC236}">
                <a16:creationId xmlns:a16="http://schemas.microsoft.com/office/drawing/2014/main" id="{9F2FFBBB-3DD6-208C-9FA6-AA066ACBA805}"/>
              </a:ext>
            </a:extLst>
          </p:cNvPr>
          <p:cNvSpPr/>
          <p:nvPr/>
        </p:nvSpPr>
        <p:spPr>
          <a:xfrm>
            <a:off x="3135416" y="3457612"/>
            <a:ext cx="445272" cy="1070484"/>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t>個別支援</a:t>
            </a:r>
          </a:p>
        </p:txBody>
      </p:sp>
      <p:sp>
        <p:nvSpPr>
          <p:cNvPr id="17" name="正方形/長方形 16">
            <a:extLst>
              <a:ext uri="{FF2B5EF4-FFF2-40B4-BE49-F238E27FC236}">
                <a16:creationId xmlns:a16="http://schemas.microsoft.com/office/drawing/2014/main" id="{59668E78-B113-29B4-8C68-B687BC0C5F77}"/>
              </a:ext>
            </a:extLst>
          </p:cNvPr>
          <p:cNvSpPr/>
          <p:nvPr/>
        </p:nvSpPr>
        <p:spPr>
          <a:xfrm>
            <a:off x="4866150" y="3457612"/>
            <a:ext cx="445272" cy="1070484"/>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多職種連携</a:t>
            </a:r>
          </a:p>
        </p:txBody>
      </p:sp>
      <p:sp>
        <p:nvSpPr>
          <p:cNvPr id="20" name="正方形/長方形 19">
            <a:extLst>
              <a:ext uri="{FF2B5EF4-FFF2-40B4-BE49-F238E27FC236}">
                <a16:creationId xmlns:a16="http://schemas.microsoft.com/office/drawing/2014/main" id="{84DDFFA0-0B6F-AA3F-1CBA-4DCCE133FC6F}"/>
              </a:ext>
            </a:extLst>
          </p:cNvPr>
          <p:cNvSpPr/>
          <p:nvPr/>
        </p:nvSpPr>
        <p:spPr>
          <a:xfrm>
            <a:off x="4880645" y="5516358"/>
            <a:ext cx="445272" cy="1070484"/>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多職種協働</a:t>
            </a:r>
          </a:p>
        </p:txBody>
      </p:sp>
      <p:sp>
        <p:nvSpPr>
          <p:cNvPr id="21" name="正方形/長方形 20">
            <a:extLst>
              <a:ext uri="{FF2B5EF4-FFF2-40B4-BE49-F238E27FC236}">
                <a16:creationId xmlns:a16="http://schemas.microsoft.com/office/drawing/2014/main" id="{1C7B95DC-7744-E480-AA3B-32C45F505515}"/>
              </a:ext>
            </a:extLst>
          </p:cNvPr>
          <p:cNvSpPr/>
          <p:nvPr/>
        </p:nvSpPr>
        <p:spPr>
          <a:xfrm>
            <a:off x="6596884" y="5505279"/>
            <a:ext cx="445272" cy="1070484"/>
          </a:xfrm>
          <a:prstGeom prst="rect">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人材育成</a:t>
            </a:r>
          </a:p>
        </p:txBody>
      </p:sp>
      <p:sp>
        <p:nvSpPr>
          <p:cNvPr id="22" name="正方形/長方形 21">
            <a:extLst>
              <a:ext uri="{FF2B5EF4-FFF2-40B4-BE49-F238E27FC236}">
                <a16:creationId xmlns:a16="http://schemas.microsoft.com/office/drawing/2014/main" id="{13088739-BDEB-9AF9-74D6-B96B42DA3C4B}"/>
              </a:ext>
            </a:extLst>
          </p:cNvPr>
          <p:cNvSpPr/>
          <p:nvPr/>
        </p:nvSpPr>
        <p:spPr>
          <a:xfrm>
            <a:off x="8319133" y="5490530"/>
            <a:ext cx="486648" cy="1150566"/>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地域援助技術</a:t>
            </a:r>
          </a:p>
        </p:txBody>
      </p:sp>
      <p:sp>
        <p:nvSpPr>
          <p:cNvPr id="24" name="四角形: 角を丸くする 23">
            <a:extLst>
              <a:ext uri="{FF2B5EF4-FFF2-40B4-BE49-F238E27FC236}">
                <a16:creationId xmlns:a16="http://schemas.microsoft.com/office/drawing/2014/main" id="{825327CB-D609-21FD-958C-099CAF651101}"/>
              </a:ext>
            </a:extLst>
          </p:cNvPr>
          <p:cNvSpPr/>
          <p:nvPr/>
        </p:nvSpPr>
        <p:spPr>
          <a:xfrm>
            <a:off x="7036856" y="3320075"/>
            <a:ext cx="1186069" cy="133115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rPr>
              <a:t>GSV</a:t>
            </a:r>
            <a:r>
              <a:rPr lang="ja-JP" altLang="en-US" sz="1400" dirty="0">
                <a:solidFill>
                  <a:schemeClr val="tx1"/>
                </a:solidFill>
              </a:rPr>
              <a:t>の必要性や社会資源の活用・調整するという視点</a:t>
            </a:r>
            <a:endParaRPr lang="en-US" altLang="ja-JP" sz="1400" dirty="0">
              <a:solidFill>
                <a:schemeClr val="tx1"/>
              </a:solidFill>
            </a:endParaRPr>
          </a:p>
        </p:txBody>
      </p:sp>
      <p:sp>
        <p:nvSpPr>
          <p:cNvPr id="25" name="四角形: 角を丸くする 24">
            <a:extLst>
              <a:ext uri="{FF2B5EF4-FFF2-40B4-BE49-F238E27FC236}">
                <a16:creationId xmlns:a16="http://schemas.microsoft.com/office/drawing/2014/main" id="{DC4A1027-9A50-79F2-49EA-1206DD13B190}"/>
              </a:ext>
            </a:extLst>
          </p:cNvPr>
          <p:cNvSpPr/>
          <p:nvPr/>
        </p:nvSpPr>
        <p:spPr>
          <a:xfrm>
            <a:off x="8923554" y="3327279"/>
            <a:ext cx="1423283" cy="133115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本人の視点に立った地域アセスと地域課題を協議会で検討するという視点</a:t>
            </a:r>
            <a:endParaRPr lang="en-US" altLang="ja-JP" sz="1400" dirty="0">
              <a:solidFill>
                <a:schemeClr val="tx1"/>
              </a:solidFill>
            </a:endParaRPr>
          </a:p>
        </p:txBody>
      </p:sp>
      <p:sp>
        <p:nvSpPr>
          <p:cNvPr id="26" name="四角形: 角を丸くする 25">
            <a:extLst>
              <a:ext uri="{FF2B5EF4-FFF2-40B4-BE49-F238E27FC236}">
                <a16:creationId xmlns:a16="http://schemas.microsoft.com/office/drawing/2014/main" id="{B999B1FC-4CEE-0348-B889-CB93FA98CFEE}"/>
              </a:ext>
            </a:extLst>
          </p:cNvPr>
          <p:cNvSpPr/>
          <p:nvPr/>
        </p:nvSpPr>
        <p:spPr>
          <a:xfrm>
            <a:off x="3559978" y="3320075"/>
            <a:ext cx="1186069" cy="136562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個別支援の確認と意思決定支援という視点</a:t>
            </a:r>
            <a:endParaRPr lang="en-US" altLang="ja-JP" sz="1400" dirty="0">
              <a:solidFill>
                <a:schemeClr val="tx1"/>
              </a:solidFill>
            </a:endParaRPr>
          </a:p>
        </p:txBody>
      </p:sp>
      <p:sp>
        <p:nvSpPr>
          <p:cNvPr id="27" name="正方形/長方形 26">
            <a:extLst>
              <a:ext uri="{FF2B5EF4-FFF2-40B4-BE49-F238E27FC236}">
                <a16:creationId xmlns:a16="http://schemas.microsoft.com/office/drawing/2014/main" id="{689CB904-DC05-9F04-2371-D158FED6018C}"/>
              </a:ext>
            </a:extLst>
          </p:cNvPr>
          <p:cNvSpPr/>
          <p:nvPr/>
        </p:nvSpPr>
        <p:spPr>
          <a:xfrm>
            <a:off x="3148295" y="5488118"/>
            <a:ext cx="445272" cy="1070484"/>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運営管理</a:t>
            </a:r>
          </a:p>
        </p:txBody>
      </p:sp>
      <p:sp>
        <p:nvSpPr>
          <p:cNvPr id="28" name="四角形: 角を丸くする 27">
            <a:extLst>
              <a:ext uri="{FF2B5EF4-FFF2-40B4-BE49-F238E27FC236}">
                <a16:creationId xmlns:a16="http://schemas.microsoft.com/office/drawing/2014/main" id="{4D40D387-F018-2EEB-9CBF-FF5E4E50ACE2}"/>
              </a:ext>
            </a:extLst>
          </p:cNvPr>
          <p:cNvSpPr/>
          <p:nvPr/>
        </p:nvSpPr>
        <p:spPr>
          <a:xfrm>
            <a:off x="3148296" y="2240422"/>
            <a:ext cx="7051769" cy="507946"/>
          </a:xfrm>
          <a:prstGeom prst="round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t="100000" r="100000"/>
            </a:path>
            <a:tileRect l="-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実習</a:t>
            </a:r>
            <a:r>
              <a:rPr lang="en-US" altLang="ja-JP" dirty="0">
                <a:solidFill>
                  <a:schemeClr val="tx1"/>
                </a:solidFill>
              </a:rPr>
              <a:t>【</a:t>
            </a:r>
            <a:r>
              <a:rPr lang="ja-JP" altLang="en-US" dirty="0">
                <a:solidFill>
                  <a:schemeClr val="tx1"/>
                </a:solidFill>
              </a:rPr>
              <a:t>インターバル（義務）</a:t>
            </a:r>
            <a:r>
              <a:rPr lang="en-US" altLang="ja-JP" dirty="0">
                <a:solidFill>
                  <a:schemeClr val="tx1"/>
                </a:solidFill>
              </a:rPr>
              <a:t>】</a:t>
            </a:r>
            <a:endParaRPr lang="ja-JP" altLang="en-US" dirty="0">
              <a:solidFill>
                <a:schemeClr val="tx1"/>
              </a:solidFill>
            </a:endParaRPr>
          </a:p>
        </p:txBody>
      </p:sp>
      <p:sp>
        <p:nvSpPr>
          <p:cNvPr id="29" name="四角形: 角を丸くする 28">
            <a:extLst>
              <a:ext uri="{FF2B5EF4-FFF2-40B4-BE49-F238E27FC236}">
                <a16:creationId xmlns:a16="http://schemas.microsoft.com/office/drawing/2014/main" id="{363828B9-8C29-1B6F-C2B1-AF659E57B36E}"/>
              </a:ext>
            </a:extLst>
          </p:cNvPr>
          <p:cNvSpPr/>
          <p:nvPr/>
        </p:nvSpPr>
        <p:spPr>
          <a:xfrm>
            <a:off x="3135417" y="4750277"/>
            <a:ext cx="7051769" cy="427503"/>
          </a:xfrm>
          <a:prstGeom prst="round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インターバル（推奨）</a:t>
            </a:r>
          </a:p>
        </p:txBody>
      </p:sp>
      <p:sp>
        <p:nvSpPr>
          <p:cNvPr id="30" name="四角形: 角を丸くする 29">
            <a:extLst>
              <a:ext uri="{FF2B5EF4-FFF2-40B4-BE49-F238E27FC236}">
                <a16:creationId xmlns:a16="http://schemas.microsoft.com/office/drawing/2014/main" id="{460B1AE9-783B-3D6D-0532-533C25185519}"/>
              </a:ext>
            </a:extLst>
          </p:cNvPr>
          <p:cNvSpPr/>
          <p:nvPr/>
        </p:nvSpPr>
        <p:spPr>
          <a:xfrm>
            <a:off x="3580689" y="5427127"/>
            <a:ext cx="1186069" cy="124894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相談支援事業所の運営支援</a:t>
            </a:r>
            <a:endParaRPr lang="en-US" altLang="ja-JP" sz="1400" dirty="0">
              <a:solidFill>
                <a:schemeClr val="tx1"/>
              </a:solidFill>
            </a:endParaRPr>
          </a:p>
        </p:txBody>
      </p:sp>
      <p:sp>
        <p:nvSpPr>
          <p:cNvPr id="31" name="四角形: 角を丸くする 30">
            <a:extLst>
              <a:ext uri="{FF2B5EF4-FFF2-40B4-BE49-F238E27FC236}">
                <a16:creationId xmlns:a16="http://schemas.microsoft.com/office/drawing/2014/main" id="{52428BDB-9135-F763-8C3F-C5169A0A84BF}"/>
              </a:ext>
            </a:extLst>
          </p:cNvPr>
          <p:cNvSpPr/>
          <p:nvPr/>
        </p:nvSpPr>
        <p:spPr>
          <a:xfrm>
            <a:off x="5320866" y="5427126"/>
            <a:ext cx="1186069" cy="124894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個を支えることができる地域つくり</a:t>
            </a:r>
            <a:endParaRPr lang="en-US" altLang="ja-JP" sz="1400" dirty="0">
              <a:solidFill>
                <a:schemeClr val="tx1"/>
              </a:solidFill>
            </a:endParaRPr>
          </a:p>
        </p:txBody>
      </p:sp>
      <p:sp>
        <p:nvSpPr>
          <p:cNvPr id="32" name="四角形: 角を丸くする 31">
            <a:extLst>
              <a:ext uri="{FF2B5EF4-FFF2-40B4-BE49-F238E27FC236}">
                <a16:creationId xmlns:a16="http://schemas.microsoft.com/office/drawing/2014/main" id="{6F851F34-5708-7AC2-356F-463670F9962B}"/>
              </a:ext>
            </a:extLst>
          </p:cNvPr>
          <p:cNvSpPr/>
          <p:nvPr/>
        </p:nvSpPr>
        <p:spPr>
          <a:xfrm>
            <a:off x="7036856" y="5416047"/>
            <a:ext cx="1186069" cy="124894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相談支援の質の向上と相談支援体制</a:t>
            </a:r>
            <a:endParaRPr lang="en-US" altLang="ja-JP" sz="1400" dirty="0">
              <a:solidFill>
                <a:schemeClr val="tx1"/>
              </a:solidFill>
            </a:endParaRPr>
          </a:p>
        </p:txBody>
      </p:sp>
      <p:sp>
        <p:nvSpPr>
          <p:cNvPr id="33" name="四角形: 角を丸くする 32">
            <a:extLst>
              <a:ext uri="{FF2B5EF4-FFF2-40B4-BE49-F238E27FC236}">
                <a16:creationId xmlns:a16="http://schemas.microsoft.com/office/drawing/2014/main" id="{1A5B7944-6318-3BEF-ED72-2F7BAB27E47A}"/>
              </a:ext>
            </a:extLst>
          </p:cNvPr>
          <p:cNvSpPr/>
          <p:nvPr/>
        </p:nvSpPr>
        <p:spPr>
          <a:xfrm>
            <a:off x="8780672" y="5427126"/>
            <a:ext cx="1566164" cy="124894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地域課題の解決に向けた様々な取り組み</a:t>
            </a:r>
            <a:endParaRPr lang="en-US" altLang="ja-JP" sz="1400" dirty="0">
              <a:solidFill>
                <a:schemeClr val="tx1"/>
              </a:solidFill>
            </a:endParaRPr>
          </a:p>
        </p:txBody>
      </p:sp>
      <p:sp>
        <p:nvSpPr>
          <p:cNvPr id="34" name="テキスト ボックス 33">
            <a:extLst>
              <a:ext uri="{FF2B5EF4-FFF2-40B4-BE49-F238E27FC236}">
                <a16:creationId xmlns:a16="http://schemas.microsoft.com/office/drawing/2014/main" id="{E45680C1-EACC-0B96-73BF-49F1D453E2EB}"/>
              </a:ext>
            </a:extLst>
          </p:cNvPr>
          <p:cNvSpPr txBox="1"/>
          <p:nvPr/>
        </p:nvSpPr>
        <p:spPr>
          <a:xfrm>
            <a:off x="8319134" y="3432669"/>
            <a:ext cx="615553" cy="1167365"/>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2700000" scaled="1"/>
            <a:tileRect/>
          </a:gradFill>
        </p:spPr>
        <p:txBody>
          <a:bodyPr vert="eaVert" wrap="square" rtlCol="0">
            <a:spAutoFit/>
          </a:bodyPr>
          <a:lstStyle/>
          <a:p>
            <a:r>
              <a:rPr lang="ja-JP" altLang="en-US" sz="1400" b="1" dirty="0">
                <a:solidFill>
                  <a:schemeClr val="bg1"/>
                </a:solidFill>
              </a:rPr>
              <a:t>地域を作る相談支援</a:t>
            </a:r>
            <a:r>
              <a:rPr lang="en-US" altLang="ja-JP" sz="1400" b="1" dirty="0">
                <a:solidFill>
                  <a:schemeClr val="bg1"/>
                </a:solidFill>
              </a:rPr>
              <a:t>(CSW)</a:t>
            </a:r>
            <a:endParaRPr lang="ja-JP" altLang="en-US" sz="1400" b="1" dirty="0">
              <a:solidFill>
                <a:schemeClr val="bg1"/>
              </a:solidFill>
            </a:endParaRPr>
          </a:p>
        </p:txBody>
      </p:sp>
      <p:sp>
        <p:nvSpPr>
          <p:cNvPr id="35" name="正方形/長方形 34">
            <a:extLst>
              <a:ext uri="{FF2B5EF4-FFF2-40B4-BE49-F238E27FC236}">
                <a16:creationId xmlns:a16="http://schemas.microsoft.com/office/drawing/2014/main" id="{7B8BCBD4-CFDE-6585-B995-F184ACDEA9A9}"/>
              </a:ext>
            </a:extLst>
          </p:cNvPr>
          <p:cNvSpPr/>
          <p:nvPr/>
        </p:nvSpPr>
        <p:spPr>
          <a:xfrm>
            <a:off x="6596884" y="3457612"/>
            <a:ext cx="445272" cy="1070484"/>
          </a:xfrm>
          <a:prstGeom prst="rect">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人材育成</a:t>
            </a:r>
            <a:r>
              <a:rPr lang="en-US" altLang="ja-JP" sz="1200" b="1" dirty="0"/>
              <a:t>GSV</a:t>
            </a:r>
            <a:endParaRPr lang="ja-JP" altLang="en-US" sz="1200" b="1" dirty="0"/>
          </a:p>
        </p:txBody>
      </p:sp>
      <p:sp>
        <p:nvSpPr>
          <p:cNvPr id="6" name="正方形/長方形 5">
            <a:extLst>
              <a:ext uri="{FF2B5EF4-FFF2-40B4-BE49-F238E27FC236}">
                <a16:creationId xmlns:a16="http://schemas.microsoft.com/office/drawing/2014/main" id="{B85187CD-51BF-0B1D-02BE-5F2CC5DA941F}"/>
              </a:ext>
            </a:extLst>
          </p:cNvPr>
          <p:cNvSpPr/>
          <p:nvPr/>
        </p:nvSpPr>
        <p:spPr>
          <a:xfrm>
            <a:off x="2360023" y="981164"/>
            <a:ext cx="682180" cy="117493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off-JT</a:t>
            </a:r>
            <a:endParaRPr lang="ja-JP" altLang="en-US" dirty="0"/>
          </a:p>
        </p:txBody>
      </p:sp>
      <p:sp>
        <p:nvSpPr>
          <p:cNvPr id="12" name="正方形/長方形 11">
            <a:extLst>
              <a:ext uri="{FF2B5EF4-FFF2-40B4-BE49-F238E27FC236}">
                <a16:creationId xmlns:a16="http://schemas.microsoft.com/office/drawing/2014/main" id="{9B6836C3-2CCA-307B-5409-90188BE31E59}"/>
              </a:ext>
            </a:extLst>
          </p:cNvPr>
          <p:cNvSpPr/>
          <p:nvPr/>
        </p:nvSpPr>
        <p:spPr>
          <a:xfrm>
            <a:off x="2360024" y="2233738"/>
            <a:ext cx="677751" cy="51463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OJT</a:t>
            </a:r>
          </a:p>
          <a:p>
            <a:pPr algn="ctr"/>
            <a:r>
              <a:rPr lang="en-US" altLang="ja-JP" sz="1200" dirty="0"/>
              <a:t>(</a:t>
            </a:r>
            <a:r>
              <a:rPr lang="ja-JP" altLang="en-US" sz="1200" dirty="0"/>
              <a:t>体験</a:t>
            </a:r>
            <a:r>
              <a:rPr lang="en-US" altLang="ja-JP" sz="1200" dirty="0"/>
              <a:t>)</a:t>
            </a:r>
            <a:endParaRPr lang="ja-JP" altLang="en-US" sz="1200" dirty="0"/>
          </a:p>
        </p:txBody>
      </p:sp>
      <p:sp>
        <p:nvSpPr>
          <p:cNvPr id="13" name="正方形/長方形 12">
            <a:extLst>
              <a:ext uri="{FF2B5EF4-FFF2-40B4-BE49-F238E27FC236}">
                <a16:creationId xmlns:a16="http://schemas.microsoft.com/office/drawing/2014/main" id="{221F7D24-63D5-6F22-0C9D-333EE44EAA5C}"/>
              </a:ext>
            </a:extLst>
          </p:cNvPr>
          <p:cNvSpPr/>
          <p:nvPr/>
        </p:nvSpPr>
        <p:spPr>
          <a:xfrm>
            <a:off x="2360023" y="3327279"/>
            <a:ext cx="682180" cy="135841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off-JT</a:t>
            </a:r>
            <a:endParaRPr lang="ja-JP" altLang="en-US" dirty="0"/>
          </a:p>
        </p:txBody>
      </p:sp>
      <p:sp>
        <p:nvSpPr>
          <p:cNvPr id="18" name="正方形/長方形 17">
            <a:extLst>
              <a:ext uri="{FF2B5EF4-FFF2-40B4-BE49-F238E27FC236}">
                <a16:creationId xmlns:a16="http://schemas.microsoft.com/office/drawing/2014/main" id="{61D8C7B7-C616-BFA1-058D-992CD40C6F24}"/>
              </a:ext>
            </a:extLst>
          </p:cNvPr>
          <p:cNvSpPr/>
          <p:nvPr/>
        </p:nvSpPr>
        <p:spPr>
          <a:xfrm>
            <a:off x="2360024" y="4750276"/>
            <a:ext cx="677751" cy="44804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OJT</a:t>
            </a:r>
          </a:p>
          <a:p>
            <a:pPr algn="ctr"/>
            <a:r>
              <a:rPr lang="en-US" altLang="ja-JP" sz="1200" dirty="0"/>
              <a:t>(</a:t>
            </a:r>
            <a:r>
              <a:rPr lang="ja-JP" altLang="en-US" sz="1200" dirty="0"/>
              <a:t>体験</a:t>
            </a:r>
            <a:r>
              <a:rPr lang="en-US" altLang="ja-JP" sz="1200" dirty="0"/>
              <a:t>)</a:t>
            </a:r>
            <a:endParaRPr lang="ja-JP" altLang="en-US" sz="1200" dirty="0"/>
          </a:p>
        </p:txBody>
      </p:sp>
      <p:cxnSp>
        <p:nvCxnSpPr>
          <p:cNvPr id="36" name="直線矢印コネクタ 35">
            <a:extLst>
              <a:ext uri="{FF2B5EF4-FFF2-40B4-BE49-F238E27FC236}">
                <a16:creationId xmlns:a16="http://schemas.microsoft.com/office/drawing/2014/main" id="{2BCBB9F0-8A6D-57B6-B6CB-4D878A358F7B}"/>
              </a:ext>
            </a:extLst>
          </p:cNvPr>
          <p:cNvCxnSpPr>
            <a:cxnSpLocks/>
            <a:stCxn id="40" idx="3"/>
            <a:endCxn id="38" idx="1"/>
          </p:cNvCxnSpPr>
          <p:nvPr/>
        </p:nvCxnSpPr>
        <p:spPr>
          <a:xfrm flipV="1">
            <a:off x="7934748" y="792105"/>
            <a:ext cx="434189" cy="4659"/>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四角形: 角を丸くする 37">
            <a:extLst>
              <a:ext uri="{FF2B5EF4-FFF2-40B4-BE49-F238E27FC236}">
                <a16:creationId xmlns:a16="http://schemas.microsoft.com/office/drawing/2014/main" id="{B862578D-4388-5861-3C85-7B3E4E1F112F}"/>
              </a:ext>
            </a:extLst>
          </p:cNvPr>
          <p:cNvSpPr/>
          <p:nvPr/>
        </p:nvSpPr>
        <p:spPr>
          <a:xfrm>
            <a:off x="8368936" y="672351"/>
            <a:ext cx="1765814" cy="239507"/>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rPr>
              <a:t>研修終了後の実践につなげる</a:t>
            </a:r>
          </a:p>
        </p:txBody>
      </p:sp>
      <p:sp>
        <p:nvSpPr>
          <p:cNvPr id="40" name="四角形: 角を丸くする 39">
            <a:extLst>
              <a:ext uri="{FF2B5EF4-FFF2-40B4-BE49-F238E27FC236}">
                <a16:creationId xmlns:a16="http://schemas.microsoft.com/office/drawing/2014/main" id="{5361732B-3C3A-3CB6-3CD8-11F1369FC3EE}"/>
              </a:ext>
            </a:extLst>
          </p:cNvPr>
          <p:cNvSpPr/>
          <p:nvPr/>
        </p:nvSpPr>
        <p:spPr>
          <a:xfrm>
            <a:off x="5001891" y="681669"/>
            <a:ext cx="2932856" cy="230189"/>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rPr>
              <a:t>相談支援の基礎</a:t>
            </a:r>
            <a:r>
              <a:rPr lang="en-US" altLang="ja-JP" sz="1000" b="1" dirty="0">
                <a:solidFill>
                  <a:schemeClr val="tx1"/>
                </a:solidFill>
                <a:latin typeface="Meiryo UI" panose="020B0604030504040204" pitchFamily="50" charset="-128"/>
                <a:ea typeface="Meiryo UI" panose="020B0604030504040204" pitchFamily="50" charset="-128"/>
              </a:rPr>
              <a:t>【</a:t>
            </a:r>
            <a:r>
              <a:rPr lang="ja-JP" altLang="en-US" sz="1000" b="1" dirty="0">
                <a:solidFill>
                  <a:schemeClr val="tx1"/>
                </a:solidFill>
                <a:latin typeface="Meiryo UI" panose="020B0604030504040204" pitchFamily="50" charset="-128"/>
                <a:ea typeface="Meiryo UI" panose="020B0604030504040204" pitchFamily="50" charset="-128"/>
              </a:rPr>
              <a:t>知る・体験する</a:t>
            </a:r>
            <a:r>
              <a:rPr lang="en-US" altLang="ja-JP" sz="1000" b="1" dirty="0">
                <a:solidFill>
                  <a:schemeClr val="tx1"/>
                </a:solidFill>
                <a:latin typeface="Meiryo UI" panose="020B0604030504040204" pitchFamily="50" charset="-128"/>
                <a:ea typeface="Meiryo UI" panose="020B0604030504040204" pitchFamily="50" charset="-128"/>
              </a:rPr>
              <a:t>】</a:t>
            </a:r>
            <a:r>
              <a:rPr lang="ja-JP" altLang="en-US" sz="1000" b="1" dirty="0">
                <a:solidFill>
                  <a:schemeClr val="tx1"/>
                </a:solidFill>
                <a:latin typeface="Meiryo UI" panose="020B0604030504040204" pitchFamily="50" charset="-128"/>
                <a:ea typeface="Meiryo UI" panose="020B0604030504040204" pitchFamily="50" charset="-128"/>
              </a:rPr>
              <a:t>イメージ形成</a:t>
            </a:r>
          </a:p>
        </p:txBody>
      </p:sp>
      <p:cxnSp>
        <p:nvCxnSpPr>
          <p:cNvPr id="47" name="直線矢印コネクタ 46">
            <a:extLst>
              <a:ext uri="{FF2B5EF4-FFF2-40B4-BE49-F238E27FC236}">
                <a16:creationId xmlns:a16="http://schemas.microsoft.com/office/drawing/2014/main" id="{C40D4358-4E27-72CC-1265-174CE56082BD}"/>
              </a:ext>
            </a:extLst>
          </p:cNvPr>
          <p:cNvCxnSpPr>
            <a:cxnSpLocks/>
            <a:stCxn id="49" idx="3"/>
            <a:endCxn id="48" idx="1"/>
          </p:cNvCxnSpPr>
          <p:nvPr/>
        </p:nvCxnSpPr>
        <p:spPr>
          <a:xfrm>
            <a:off x="7948923" y="3117071"/>
            <a:ext cx="434189" cy="7114"/>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 name="四角形: 角を丸くする 47">
            <a:extLst>
              <a:ext uri="{FF2B5EF4-FFF2-40B4-BE49-F238E27FC236}">
                <a16:creationId xmlns:a16="http://schemas.microsoft.com/office/drawing/2014/main" id="{8B0D1C18-C794-02E7-C66B-622CE1615CD7}"/>
              </a:ext>
            </a:extLst>
          </p:cNvPr>
          <p:cNvSpPr/>
          <p:nvPr/>
        </p:nvSpPr>
        <p:spPr>
          <a:xfrm>
            <a:off x="8383111" y="3004432"/>
            <a:ext cx="1765814" cy="239507"/>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rPr>
              <a:t>研修終了後の実践につなげる</a:t>
            </a:r>
          </a:p>
        </p:txBody>
      </p:sp>
      <p:sp>
        <p:nvSpPr>
          <p:cNvPr id="49" name="四角形: 角を丸くする 48">
            <a:extLst>
              <a:ext uri="{FF2B5EF4-FFF2-40B4-BE49-F238E27FC236}">
                <a16:creationId xmlns:a16="http://schemas.microsoft.com/office/drawing/2014/main" id="{E5F1F97E-5C95-3176-6B54-EF05D6258598}"/>
              </a:ext>
            </a:extLst>
          </p:cNvPr>
          <p:cNvSpPr/>
          <p:nvPr/>
        </p:nvSpPr>
        <p:spPr>
          <a:xfrm>
            <a:off x="4671238" y="2990203"/>
            <a:ext cx="3277685" cy="253736"/>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rPr>
              <a:t>自らの実践を振り返るとともに更なる実践力の向上を図る</a:t>
            </a:r>
          </a:p>
        </p:txBody>
      </p:sp>
      <p:sp>
        <p:nvSpPr>
          <p:cNvPr id="41" name="円/楕円 40"/>
          <p:cNvSpPr/>
          <p:nvPr/>
        </p:nvSpPr>
        <p:spPr>
          <a:xfrm>
            <a:off x="5783283" y="2950416"/>
            <a:ext cx="4607626" cy="176423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2" name="グループ化 41"/>
          <p:cNvGrpSpPr/>
          <p:nvPr/>
        </p:nvGrpSpPr>
        <p:grpSpPr>
          <a:xfrm>
            <a:off x="9896653" y="1965082"/>
            <a:ext cx="2135191" cy="990669"/>
            <a:chOff x="9908436" y="1477603"/>
            <a:chExt cx="2135191" cy="990669"/>
          </a:xfrm>
        </p:grpSpPr>
        <p:sp>
          <p:nvSpPr>
            <p:cNvPr id="43" name="角丸四角形吹き出し 42"/>
            <p:cNvSpPr/>
            <p:nvPr/>
          </p:nvSpPr>
          <p:spPr>
            <a:xfrm>
              <a:off x="9908436" y="1477603"/>
              <a:ext cx="1995054" cy="990669"/>
            </a:xfrm>
            <a:prstGeom prst="wedgeRoundRectCallout">
              <a:avLst>
                <a:gd name="adj1" fmla="val -38095"/>
                <a:gd name="adj2" fmla="val 86474"/>
                <a:gd name="adj3" fmla="val 1666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9946110" y="1622232"/>
              <a:ext cx="2097517" cy="707886"/>
            </a:xfrm>
            <a:prstGeom prst="rect">
              <a:avLst/>
            </a:prstGeom>
            <a:noFill/>
          </p:spPr>
          <p:txBody>
            <a:bodyPr wrap="square" rtlCol="0">
              <a:spAutoFit/>
            </a:bodyPr>
            <a:lstStyle/>
            <a:p>
              <a:r>
                <a:rPr kumimoji="1" lang="ja-JP" altLang="en-US" sz="2000" dirty="0"/>
                <a:t>現任者としての</a:t>
              </a:r>
              <a:endParaRPr kumimoji="1" lang="en-US" altLang="ja-JP" sz="2000" dirty="0"/>
            </a:p>
            <a:p>
              <a:r>
                <a:rPr kumimoji="1" lang="ja-JP" altLang="en-US" sz="2000" dirty="0"/>
                <a:t>実践が問われる</a:t>
              </a:r>
              <a:endParaRPr kumimoji="1" lang="en-US" altLang="ja-JP" sz="2000" dirty="0"/>
            </a:p>
          </p:txBody>
        </p:sp>
      </p:grpSp>
      <p:grpSp>
        <p:nvGrpSpPr>
          <p:cNvPr id="45" name="グループ化 44"/>
          <p:cNvGrpSpPr/>
          <p:nvPr/>
        </p:nvGrpSpPr>
        <p:grpSpPr>
          <a:xfrm>
            <a:off x="2620024" y="1281584"/>
            <a:ext cx="2101604" cy="1122985"/>
            <a:chOff x="9908436" y="1477603"/>
            <a:chExt cx="2101604" cy="1122985"/>
          </a:xfrm>
        </p:grpSpPr>
        <p:sp>
          <p:nvSpPr>
            <p:cNvPr id="46" name="角丸四角形吹き出し 45"/>
            <p:cNvSpPr/>
            <p:nvPr/>
          </p:nvSpPr>
          <p:spPr>
            <a:xfrm>
              <a:off x="9908436" y="1477603"/>
              <a:ext cx="1995054" cy="1122985"/>
            </a:xfrm>
            <a:prstGeom prst="wedgeRoundRectCallout">
              <a:avLst>
                <a:gd name="adj1" fmla="val 76191"/>
                <a:gd name="adj2" fmla="val -9757"/>
                <a:gd name="adj3" fmla="val 1666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9912523" y="1513600"/>
              <a:ext cx="2097517" cy="1015663"/>
            </a:xfrm>
            <a:prstGeom prst="rect">
              <a:avLst/>
            </a:prstGeom>
            <a:noFill/>
          </p:spPr>
          <p:txBody>
            <a:bodyPr wrap="square" rtlCol="0">
              <a:spAutoFit/>
            </a:bodyPr>
            <a:lstStyle/>
            <a:p>
              <a:r>
                <a:rPr kumimoji="1" lang="ja-JP" altLang="en-US" sz="2000" dirty="0"/>
                <a:t>そもそも基礎的</a:t>
              </a:r>
              <a:endParaRPr kumimoji="1" lang="en-US" altLang="ja-JP" sz="2000" dirty="0"/>
            </a:p>
            <a:p>
              <a:r>
                <a:rPr kumimoji="1" lang="ja-JP" altLang="en-US" sz="2000" dirty="0"/>
                <a:t>スキルをどう</a:t>
              </a:r>
              <a:endParaRPr kumimoji="1" lang="en-US" altLang="ja-JP" sz="2000" dirty="0"/>
            </a:p>
            <a:p>
              <a:r>
                <a:rPr kumimoji="1" lang="ja-JP" altLang="en-US" sz="2000" dirty="0"/>
                <a:t>学んでいるか？</a:t>
              </a:r>
              <a:endParaRPr kumimoji="1" lang="en-US" altLang="ja-JP" sz="2000" dirty="0"/>
            </a:p>
          </p:txBody>
        </p:sp>
      </p:grpSp>
      <p:grpSp>
        <p:nvGrpSpPr>
          <p:cNvPr id="51" name="グループ化 50"/>
          <p:cNvGrpSpPr/>
          <p:nvPr/>
        </p:nvGrpSpPr>
        <p:grpSpPr>
          <a:xfrm>
            <a:off x="392972" y="2646726"/>
            <a:ext cx="2101604" cy="1122985"/>
            <a:chOff x="9908436" y="1477603"/>
            <a:chExt cx="2101604" cy="1122985"/>
          </a:xfrm>
        </p:grpSpPr>
        <p:sp>
          <p:nvSpPr>
            <p:cNvPr id="52" name="角丸四角形吹き出し 51"/>
            <p:cNvSpPr/>
            <p:nvPr/>
          </p:nvSpPr>
          <p:spPr>
            <a:xfrm>
              <a:off x="9908436" y="1477603"/>
              <a:ext cx="1995054" cy="1122985"/>
            </a:xfrm>
            <a:prstGeom prst="wedgeRoundRectCallout">
              <a:avLst>
                <a:gd name="adj1" fmla="val 77382"/>
                <a:gd name="adj2" fmla="val -64746"/>
                <a:gd name="adj3" fmla="val 1666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9912523" y="1513600"/>
              <a:ext cx="2097517" cy="1015663"/>
            </a:xfrm>
            <a:prstGeom prst="rect">
              <a:avLst/>
            </a:prstGeom>
            <a:noFill/>
          </p:spPr>
          <p:txBody>
            <a:bodyPr wrap="square" rtlCol="0">
              <a:spAutoFit/>
            </a:bodyPr>
            <a:lstStyle/>
            <a:p>
              <a:r>
                <a:rPr kumimoji="1" lang="ja-JP" altLang="en-US" sz="2000" dirty="0"/>
                <a:t>サービスありきの計画作成に流れていないか？</a:t>
              </a:r>
              <a:endParaRPr kumimoji="1" lang="en-US" altLang="ja-JP" sz="2000" dirty="0"/>
            </a:p>
          </p:txBody>
        </p:sp>
      </p:grpSp>
      <p:grpSp>
        <p:nvGrpSpPr>
          <p:cNvPr id="54" name="グループ化 53"/>
          <p:cNvGrpSpPr/>
          <p:nvPr/>
        </p:nvGrpSpPr>
        <p:grpSpPr>
          <a:xfrm>
            <a:off x="392972" y="4245833"/>
            <a:ext cx="2102332" cy="1122985"/>
            <a:chOff x="9908436" y="1477603"/>
            <a:chExt cx="2102332" cy="1122985"/>
          </a:xfrm>
        </p:grpSpPr>
        <p:sp>
          <p:nvSpPr>
            <p:cNvPr id="55" name="角丸四角形吹き出し 54"/>
            <p:cNvSpPr/>
            <p:nvPr/>
          </p:nvSpPr>
          <p:spPr>
            <a:xfrm>
              <a:off x="9908436" y="1477603"/>
              <a:ext cx="1995054" cy="1122985"/>
            </a:xfrm>
            <a:prstGeom prst="wedgeRoundRectCallout">
              <a:avLst>
                <a:gd name="adj1" fmla="val 50001"/>
                <a:gd name="adj2" fmla="val -86953"/>
                <a:gd name="adj3" fmla="val 1666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9913251" y="1563841"/>
              <a:ext cx="2097517" cy="1015663"/>
            </a:xfrm>
            <a:prstGeom prst="rect">
              <a:avLst/>
            </a:prstGeom>
            <a:noFill/>
          </p:spPr>
          <p:txBody>
            <a:bodyPr wrap="square" rtlCol="0">
              <a:spAutoFit/>
            </a:bodyPr>
            <a:lstStyle/>
            <a:p>
              <a:r>
                <a:rPr kumimoji="1" lang="ja-JP" altLang="en-US" sz="2000" dirty="0"/>
                <a:t>地域資源を知る機会は設けられているか？</a:t>
              </a:r>
              <a:endParaRPr kumimoji="1" lang="en-US" altLang="ja-JP" sz="2000" dirty="0"/>
            </a:p>
          </p:txBody>
        </p:sp>
      </p:grpSp>
      <p:sp>
        <p:nvSpPr>
          <p:cNvPr id="19" name="スライド番号プレースホルダー 3">
            <a:extLst>
              <a:ext uri="{FF2B5EF4-FFF2-40B4-BE49-F238E27FC236}">
                <a16:creationId xmlns:a16="http://schemas.microsoft.com/office/drawing/2014/main" id="{5516DCF8-DE92-6300-3DAC-2E24B842B633}"/>
              </a:ext>
            </a:extLst>
          </p:cNvPr>
          <p:cNvSpPr>
            <a:spLocks noGrp="1"/>
          </p:cNvSpPr>
          <p:nvPr>
            <p:ph type="sldNum" sz="quarter" idx="12"/>
          </p:nvPr>
        </p:nvSpPr>
        <p:spPr>
          <a:xfrm>
            <a:off x="9959435" y="6479921"/>
            <a:ext cx="2057400" cy="365125"/>
          </a:xfrm>
        </p:spPr>
        <p:txBody>
          <a:bodyPr/>
          <a:lstStyle/>
          <a:p>
            <a:fld id="{2ADEAB0B-3364-414D-832E-F3CDA843F507}" type="slidenum">
              <a:rPr kumimoji="1" lang="ja-JP" altLang="en-US" smtClean="0"/>
              <a:pPr/>
              <a:t>3</a:t>
            </a:fld>
            <a:endParaRPr kumimoji="1" lang="ja-JP" altLang="en-US" dirty="0"/>
          </a:p>
        </p:txBody>
      </p:sp>
    </p:spTree>
    <p:extLst>
      <p:ext uri="{BB962C8B-B14F-4D97-AF65-F5344CB8AC3E}">
        <p14:creationId xmlns:p14="http://schemas.microsoft.com/office/powerpoint/2010/main" val="3285875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randombar(horizontal)">
                                      <p:cBhvr>
                                        <p:cTn id="12" dur="500"/>
                                        <p:tgtEl>
                                          <p:spTgt spid="4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45"/>
                                        </p:tgtEl>
                                        <p:attrNameLst>
                                          <p:attrName>style.visibility</p:attrName>
                                        </p:attrNameLst>
                                      </p:cBhvr>
                                      <p:to>
                                        <p:strVal val="visible"/>
                                      </p:to>
                                    </p:set>
                                    <p:animEffect transition="in" filter="randombar(horizontal)">
                                      <p:cBhvr>
                                        <p:cTn id="17" dur="500"/>
                                        <p:tgtEl>
                                          <p:spTgt spid="4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51"/>
                                        </p:tgtEl>
                                        <p:attrNameLst>
                                          <p:attrName>style.visibility</p:attrName>
                                        </p:attrNameLst>
                                      </p:cBhvr>
                                      <p:to>
                                        <p:strVal val="visible"/>
                                      </p:to>
                                    </p:set>
                                    <p:animEffect transition="in" filter="randombar(horizontal)">
                                      <p:cBhvr>
                                        <p:cTn id="22" dur="500"/>
                                        <p:tgtEl>
                                          <p:spTgt spid="51"/>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54"/>
                                        </p:tgtEl>
                                        <p:attrNameLst>
                                          <p:attrName>style.visibility</p:attrName>
                                        </p:attrNameLst>
                                      </p:cBhvr>
                                      <p:to>
                                        <p:strVal val="visible"/>
                                      </p:to>
                                    </p:set>
                                    <p:animEffect transition="in" filter="randombar(horizontal)">
                                      <p:cBhvr>
                                        <p:cTn id="27"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1039605"/>
          </a:xfrm>
        </p:spPr>
        <p:txBody>
          <a:bodyPr/>
          <a:lstStyle/>
          <a:p>
            <a:r>
              <a:rPr kumimoji="1" lang="ja-JP" altLang="en-US" dirty="0"/>
              <a:t>これからのグループワークは･･･</a:t>
            </a:r>
          </a:p>
        </p:txBody>
      </p:sp>
      <p:sp>
        <p:nvSpPr>
          <p:cNvPr id="3" name="コンテンツ プレースホルダー 2"/>
          <p:cNvSpPr>
            <a:spLocks noGrp="1"/>
          </p:cNvSpPr>
          <p:nvPr>
            <p:ph idx="1"/>
          </p:nvPr>
        </p:nvSpPr>
        <p:spPr>
          <a:xfrm>
            <a:off x="838200" y="1547329"/>
            <a:ext cx="10515600" cy="4351338"/>
          </a:xfrm>
        </p:spPr>
        <p:txBody>
          <a:bodyPr/>
          <a:lstStyle/>
          <a:p>
            <a:pPr marL="0" indent="0">
              <a:buNone/>
            </a:pPr>
            <a:endParaRPr kumimoji="1" lang="en-US" altLang="ja-JP" dirty="0"/>
          </a:p>
          <a:p>
            <a:pPr marL="0" indent="0">
              <a:buNone/>
            </a:pPr>
            <a:endParaRPr kumimoji="1" lang="ja-JP" altLang="en-US" dirty="0"/>
          </a:p>
        </p:txBody>
      </p:sp>
      <p:sp>
        <p:nvSpPr>
          <p:cNvPr id="5" name="テキスト ボックス 4"/>
          <p:cNvSpPr txBox="1"/>
          <p:nvPr/>
        </p:nvSpPr>
        <p:spPr>
          <a:xfrm>
            <a:off x="662609" y="2001078"/>
            <a:ext cx="10508974" cy="5016758"/>
          </a:xfrm>
          <a:prstGeom prst="rect">
            <a:avLst/>
          </a:prstGeom>
          <a:noFill/>
        </p:spPr>
        <p:txBody>
          <a:bodyPr wrap="square" rtlCol="0">
            <a:spAutoFit/>
          </a:bodyPr>
          <a:lstStyle/>
          <a:p>
            <a:r>
              <a:rPr lang="en-US" altLang="ja-JP" sz="3200" dirty="0"/>
              <a:t>【</a:t>
            </a:r>
            <a:r>
              <a:rPr kumimoji="1" lang="ja-JP" altLang="en-US" sz="3200" dirty="0"/>
              <a:t>１０：１５～１０：４５</a:t>
            </a:r>
            <a:r>
              <a:rPr kumimoji="1" lang="en-US" altLang="ja-JP" sz="3200" dirty="0"/>
              <a:t>】</a:t>
            </a:r>
          </a:p>
          <a:p>
            <a:endParaRPr kumimoji="1" lang="en-US" altLang="ja-JP" sz="3200" dirty="0"/>
          </a:p>
          <a:p>
            <a:pPr marL="514350" indent="-514350">
              <a:buFont typeface="+mj-ea"/>
              <a:buAutoNum type="circleNumDbPlain"/>
            </a:pPr>
            <a:r>
              <a:rPr kumimoji="1" lang="ja-JP" altLang="en-US" sz="3200" dirty="0"/>
              <a:t>「ストレングスとインフォーマル資源の活用」についての初任者研修での工夫、課題等の共有</a:t>
            </a:r>
            <a:endParaRPr kumimoji="1" lang="en-US" altLang="ja-JP" sz="3200" dirty="0"/>
          </a:p>
          <a:p>
            <a:pPr marL="514350" indent="-514350">
              <a:buFont typeface="+mj-ea"/>
              <a:buAutoNum type="circleNumDbPlain"/>
            </a:pPr>
            <a:endParaRPr kumimoji="1" lang="en-US" altLang="ja-JP" sz="3200" dirty="0"/>
          </a:p>
          <a:p>
            <a:pPr marL="514350" indent="-514350">
              <a:buFont typeface="+mj-ea"/>
              <a:buAutoNum type="circleNumDbPlain"/>
            </a:pPr>
            <a:r>
              <a:rPr kumimoji="1" lang="ja-JP" altLang="en-US" sz="3200" dirty="0"/>
              <a:t>「気づいたこと」や「やってみたいこと」の共有</a:t>
            </a:r>
            <a:endParaRPr kumimoji="1" lang="en-US" altLang="ja-JP" sz="3200" dirty="0"/>
          </a:p>
          <a:p>
            <a:endParaRPr kumimoji="1" lang="en-US" altLang="ja-JP" sz="3200" dirty="0"/>
          </a:p>
          <a:p>
            <a:endParaRPr lang="en-US" altLang="ja-JP" sz="3200" dirty="0"/>
          </a:p>
          <a:p>
            <a:endParaRPr kumimoji="1" lang="en-US" altLang="ja-JP" sz="3200" dirty="0"/>
          </a:p>
          <a:p>
            <a:endParaRPr kumimoji="1" lang="ja-JP" altLang="en-US" sz="3200" dirty="0"/>
          </a:p>
        </p:txBody>
      </p:sp>
      <p:sp>
        <p:nvSpPr>
          <p:cNvPr id="4" name="スライド番号プレースホルダー 3">
            <a:extLst>
              <a:ext uri="{FF2B5EF4-FFF2-40B4-BE49-F238E27FC236}">
                <a16:creationId xmlns:a16="http://schemas.microsoft.com/office/drawing/2014/main" id="{65B22624-9FFD-8D10-568B-6C07722CD20C}"/>
              </a:ext>
            </a:extLst>
          </p:cNvPr>
          <p:cNvSpPr>
            <a:spLocks noGrp="1"/>
          </p:cNvSpPr>
          <p:nvPr>
            <p:ph type="sldNum" sz="quarter" idx="12"/>
          </p:nvPr>
        </p:nvSpPr>
        <p:spPr>
          <a:xfrm>
            <a:off x="9959435" y="6479921"/>
            <a:ext cx="2057400" cy="365125"/>
          </a:xfrm>
        </p:spPr>
        <p:txBody>
          <a:bodyPr/>
          <a:lstStyle/>
          <a:p>
            <a:fld id="{2ADEAB0B-3364-414D-832E-F3CDA843F507}" type="slidenum">
              <a:rPr kumimoji="1" lang="ja-JP" altLang="en-US" smtClean="0"/>
              <a:pPr/>
              <a:t>4</a:t>
            </a:fld>
            <a:endParaRPr kumimoji="1" lang="ja-JP" altLang="en-US" dirty="0"/>
          </a:p>
        </p:txBody>
      </p:sp>
    </p:spTree>
    <p:extLst>
      <p:ext uri="{BB962C8B-B14F-4D97-AF65-F5344CB8AC3E}">
        <p14:creationId xmlns:p14="http://schemas.microsoft.com/office/powerpoint/2010/main" val="3237453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4AAF04A7-A3CB-9918-705D-95421A88165C}"/>
              </a:ext>
            </a:extLst>
          </p:cNvPr>
          <p:cNvPicPr>
            <a:picLocks noChangeAspect="1"/>
          </p:cNvPicPr>
          <p:nvPr/>
        </p:nvPicPr>
        <p:blipFill>
          <a:blip r:embed="rId2"/>
          <a:stretch>
            <a:fillRect/>
          </a:stretch>
        </p:blipFill>
        <p:spPr>
          <a:xfrm>
            <a:off x="667320" y="0"/>
            <a:ext cx="8206437" cy="6858000"/>
          </a:xfrm>
          <a:prstGeom prst="rect">
            <a:avLst/>
          </a:prstGeom>
        </p:spPr>
      </p:pic>
      <p:sp>
        <p:nvSpPr>
          <p:cNvPr id="3" name="正方形/長方形 2">
            <a:extLst>
              <a:ext uri="{FF2B5EF4-FFF2-40B4-BE49-F238E27FC236}">
                <a16:creationId xmlns:a16="http://schemas.microsoft.com/office/drawing/2014/main" id="{FC8EC07B-340D-90BF-53FB-C8117FAFD7F1}"/>
              </a:ext>
            </a:extLst>
          </p:cNvPr>
          <p:cNvSpPr/>
          <p:nvPr/>
        </p:nvSpPr>
        <p:spPr>
          <a:xfrm>
            <a:off x="9001387" y="144010"/>
            <a:ext cx="2894202" cy="1510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演習企画側</a:t>
            </a:r>
            <a:endParaRPr kumimoji="1" lang="en-US" altLang="ja-JP" dirty="0"/>
          </a:p>
          <a:p>
            <a:pPr algn="ctr"/>
            <a:r>
              <a:rPr lang="ja-JP" altLang="en-US" dirty="0"/>
              <a:t>（都道府県）</a:t>
            </a:r>
            <a:endParaRPr lang="en-US" altLang="ja-JP" dirty="0"/>
          </a:p>
          <a:p>
            <a:pPr algn="ctr"/>
            <a:r>
              <a:rPr lang="ja-JP" altLang="en-US" dirty="0"/>
              <a:t>（企画者）</a:t>
            </a:r>
            <a:endParaRPr lang="en-US" altLang="ja-JP" dirty="0"/>
          </a:p>
          <a:p>
            <a:pPr algn="ctr"/>
            <a:r>
              <a:rPr lang="ja-JP" altLang="en-US" dirty="0"/>
              <a:t>（統括）</a:t>
            </a:r>
            <a:endParaRPr kumimoji="1" lang="ja-JP" altLang="en-US" dirty="0"/>
          </a:p>
        </p:txBody>
      </p:sp>
      <p:sp>
        <p:nvSpPr>
          <p:cNvPr id="4" name="正方形/長方形 3">
            <a:extLst>
              <a:ext uri="{FF2B5EF4-FFF2-40B4-BE49-F238E27FC236}">
                <a16:creationId xmlns:a16="http://schemas.microsoft.com/office/drawing/2014/main" id="{446575BC-7627-857C-CD5E-E4D9715F9178}"/>
              </a:ext>
            </a:extLst>
          </p:cNvPr>
          <p:cNvSpPr/>
          <p:nvPr/>
        </p:nvSpPr>
        <p:spPr>
          <a:xfrm>
            <a:off x="9001387" y="1783010"/>
            <a:ext cx="2894202" cy="151001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a:t>演習講師側</a:t>
            </a:r>
            <a:endParaRPr kumimoji="1" lang="en-US" altLang="ja-JP" dirty="0"/>
          </a:p>
          <a:p>
            <a:pPr algn="ctr"/>
            <a:r>
              <a:rPr lang="en-US" altLang="ja-JP" dirty="0"/>
              <a:t>※</a:t>
            </a:r>
            <a:r>
              <a:rPr lang="ja-JP" altLang="en-US" dirty="0"/>
              <a:t>実践者の選定など</a:t>
            </a:r>
            <a:endParaRPr kumimoji="1" lang="ja-JP" altLang="en-US" dirty="0"/>
          </a:p>
        </p:txBody>
      </p:sp>
      <p:sp>
        <p:nvSpPr>
          <p:cNvPr id="5" name="正方形/長方形 4">
            <a:extLst>
              <a:ext uri="{FF2B5EF4-FFF2-40B4-BE49-F238E27FC236}">
                <a16:creationId xmlns:a16="http://schemas.microsoft.com/office/drawing/2014/main" id="{BD1C75E9-D51A-5F31-E174-1181E2F1C6B7}"/>
              </a:ext>
            </a:extLst>
          </p:cNvPr>
          <p:cNvSpPr/>
          <p:nvPr/>
        </p:nvSpPr>
        <p:spPr>
          <a:xfrm>
            <a:off x="9001387" y="3493491"/>
            <a:ext cx="2894202" cy="151001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a:t>受講生の理解</a:t>
            </a:r>
            <a:endParaRPr kumimoji="1" lang="en-US" altLang="ja-JP" dirty="0"/>
          </a:p>
          <a:p>
            <a:pPr algn="ctr"/>
            <a:r>
              <a:rPr lang="ja-JP" altLang="en-US" dirty="0"/>
              <a:t>実習での理解</a:t>
            </a:r>
            <a:endParaRPr lang="en-US" altLang="ja-JP" dirty="0"/>
          </a:p>
          <a:p>
            <a:pPr algn="ctr"/>
            <a:r>
              <a:rPr kumimoji="1" lang="ja-JP" altLang="en-US" dirty="0"/>
              <a:t>終了後の実践</a:t>
            </a:r>
          </a:p>
        </p:txBody>
      </p:sp>
      <p:sp>
        <p:nvSpPr>
          <p:cNvPr id="6" name="正方形/長方形 5">
            <a:extLst>
              <a:ext uri="{FF2B5EF4-FFF2-40B4-BE49-F238E27FC236}">
                <a16:creationId xmlns:a16="http://schemas.microsoft.com/office/drawing/2014/main" id="{1FEBA39C-5E23-C078-9E0E-FA829AF0FA81}"/>
              </a:ext>
            </a:extLst>
          </p:cNvPr>
          <p:cNvSpPr/>
          <p:nvPr/>
        </p:nvSpPr>
        <p:spPr>
          <a:xfrm>
            <a:off x="9001387" y="5203972"/>
            <a:ext cx="2894202" cy="151001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dirty="0"/>
              <a:t>準備や課題</a:t>
            </a:r>
            <a:endParaRPr kumimoji="1" lang="en-US" altLang="ja-JP" dirty="0"/>
          </a:p>
          <a:p>
            <a:pPr algn="ctr"/>
            <a:r>
              <a:rPr lang="ja-JP" altLang="en-US" dirty="0"/>
              <a:t>本年度研修に向けて</a:t>
            </a:r>
            <a:endParaRPr kumimoji="1" lang="ja-JP" altLang="en-US" dirty="0"/>
          </a:p>
        </p:txBody>
      </p:sp>
      <p:sp>
        <p:nvSpPr>
          <p:cNvPr id="7" name="スライド番号プレースホルダー 3">
            <a:extLst>
              <a:ext uri="{FF2B5EF4-FFF2-40B4-BE49-F238E27FC236}">
                <a16:creationId xmlns:a16="http://schemas.microsoft.com/office/drawing/2014/main" id="{7F8DB82E-0607-689C-8D06-D099254E4BB8}"/>
              </a:ext>
            </a:extLst>
          </p:cNvPr>
          <p:cNvSpPr>
            <a:spLocks noGrp="1"/>
          </p:cNvSpPr>
          <p:nvPr>
            <p:ph type="sldNum" sz="quarter" idx="12"/>
          </p:nvPr>
        </p:nvSpPr>
        <p:spPr>
          <a:xfrm>
            <a:off x="10108520" y="6479921"/>
            <a:ext cx="2057400" cy="365125"/>
          </a:xfrm>
        </p:spPr>
        <p:txBody>
          <a:bodyPr/>
          <a:lstStyle/>
          <a:p>
            <a:fld id="{2ADEAB0B-3364-414D-832E-F3CDA843F507}" type="slidenum">
              <a:rPr kumimoji="1" lang="ja-JP" altLang="en-US" smtClean="0"/>
              <a:pPr/>
              <a:t>5</a:t>
            </a:fld>
            <a:endParaRPr kumimoji="1" lang="ja-JP" altLang="en-US" dirty="0"/>
          </a:p>
        </p:txBody>
      </p:sp>
    </p:spTree>
    <p:extLst>
      <p:ext uri="{BB962C8B-B14F-4D97-AF65-F5344CB8AC3E}">
        <p14:creationId xmlns:p14="http://schemas.microsoft.com/office/powerpoint/2010/main" val="1883063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四角形: 角を丸くする 22">
            <a:extLst>
              <a:ext uri="{FF2B5EF4-FFF2-40B4-BE49-F238E27FC236}">
                <a16:creationId xmlns:a16="http://schemas.microsoft.com/office/drawing/2014/main" id="{A394155F-50B3-6357-534E-C71C9C979D27}"/>
              </a:ext>
            </a:extLst>
          </p:cNvPr>
          <p:cNvSpPr/>
          <p:nvPr/>
        </p:nvSpPr>
        <p:spPr>
          <a:xfrm>
            <a:off x="5306122" y="3320076"/>
            <a:ext cx="1186069" cy="134845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福祉コミュニティとしての地域づくりの視点</a:t>
            </a:r>
          </a:p>
        </p:txBody>
      </p:sp>
      <p:sp>
        <p:nvSpPr>
          <p:cNvPr id="3" name="正方形/長方形 2">
            <a:extLst>
              <a:ext uri="{FF2B5EF4-FFF2-40B4-BE49-F238E27FC236}">
                <a16:creationId xmlns:a16="http://schemas.microsoft.com/office/drawing/2014/main" id="{4AEFE14A-8C4D-44A9-DCA4-B7C7921A7B67}"/>
              </a:ext>
            </a:extLst>
          </p:cNvPr>
          <p:cNvSpPr/>
          <p:nvPr/>
        </p:nvSpPr>
        <p:spPr>
          <a:xfrm>
            <a:off x="1917568" y="681669"/>
            <a:ext cx="318052" cy="208395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初任</a:t>
            </a:r>
          </a:p>
          <a:p>
            <a:pPr algn="ctr"/>
            <a:r>
              <a:rPr lang="ja-JP" altLang="en-US" dirty="0">
                <a:solidFill>
                  <a:schemeClr val="tx1"/>
                </a:solidFill>
              </a:rPr>
              <a:t>者研修</a:t>
            </a:r>
          </a:p>
        </p:txBody>
      </p:sp>
      <p:sp>
        <p:nvSpPr>
          <p:cNvPr id="4" name="正方形/長方形 3">
            <a:extLst>
              <a:ext uri="{FF2B5EF4-FFF2-40B4-BE49-F238E27FC236}">
                <a16:creationId xmlns:a16="http://schemas.microsoft.com/office/drawing/2014/main" id="{C5CF1C93-BEFD-0789-CFDD-98E546A6DCD3}"/>
              </a:ext>
            </a:extLst>
          </p:cNvPr>
          <p:cNvSpPr/>
          <p:nvPr/>
        </p:nvSpPr>
        <p:spPr>
          <a:xfrm>
            <a:off x="1905229" y="2990204"/>
            <a:ext cx="318052" cy="21875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現任研修</a:t>
            </a:r>
          </a:p>
        </p:txBody>
      </p:sp>
      <p:sp>
        <p:nvSpPr>
          <p:cNvPr id="5" name="正方形/長方形 4">
            <a:extLst>
              <a:ext uri="{FF2B5EF4-FFF2-40B4-BE49-F238E27FC236}">
                <a16:creationId xmlns:a16="http://schemas.microsoft.com/office/drawing/2014/main" id="{AD49E918-8215-F4CF-BB68-E89A80374A2E}"/>
              </a:ext>
            </a:extLst>
          </p:cNvPr>
          <p:cNvSpPr/>
          <p:nvPr/>
        </p:nvSpPr>
        <p:spPr>
          <a:xfrm>
            <a:off x="1917568" y="5513114"/>
            <a:ext cx="318052" cy="1162960"/>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主任</a:t>
            </a:r>
          </a:p>
        </p:txBody>
      </p:sp>
      <p:cxnSp>
        <p:nvCxnSpPr>
          <p:cNvPr id="7" name="直線コネクタ 6">
            <a:extLst>
              <a:ext uri="{FF2B5EF4-FFF2-40B4-BE49-F238E27FC236}">
                <a16:creationId xmlns:a16="http://schemas.microsoft.com/office/drawing/2014/main" id="{3ADB7FA1-7CCC-0AA2-7F18-45D31630A9E1}"/>
              </a:ext>
            </a:extLst>
          </p:cNvPr>
          <p:cNvCxnSpPr>
            <a:cxnSpLocks/>
          </p:cNvCxnSpPr>
          <p:nvPr/>
        </p:nvCxnSpPr>
        <p:spPr>
          <a:xfrm>
            <a:off x="1672287" y="2901793"/>
            <a:ext cx="873445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4BC6763B-67DE-5B01-9BEE-C8FA025103DA}"/>
              </a:ext>
            </a:extLst>
          </p:cNvPr>
          <p:cNvCxnSpPr>
            <a:cxnSpLocks/>
          </p:cNvCxnSpPr>
          <p:nvPr/>
        </p:nvCxnSpPr>
        <p:spPr>
          <a:xfrm>
            <a:off x="1672287" y="5344341"/>
            <a:ext cx="873445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DD2900A2-0A35-D019-B05B-1468BCB8E553}"/>
              </a:ext>
            </a:extLst>
          </p:cNvPr>
          <p:cNvSpPr/>
          <p:nvPr/>
        </p:nvSpPr>
        <p:spPr>
          <a:xfrm>
            <a:off x="3135417" y="981166"/>
            <a:ext cx="6997147" cy="11749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ケアマネジメントプロセス（基礎）</a:t>
            </a:r>
            <a:endParaRPr lang="en-US" altLang="ja-JP" dirty="0">
              <a:solidFill>
                <a:schemeClr val="tx1"/>
              </a:solidFill>
            </a:endParaRPr>
          </a:p>
          <a:p>
            <a:pPr algn="ctr"/>
            <a:endParaRPr lang="en-US" altLang="ja-JP" dirty="0">
              <a:solidFill>
                <a:schemeClr val="tx1"/>
              </a:solidFill>
            </a:endParaRPr>
          </a:p>
          <a:p>
            <a:pPr algn="ctr"/>
            <a:endParaRPr lang="en-US" altLang="ja-JP" dirty="0">
              <a:solidFill>
                <a:schemeClr val="tx1"/>
              </a:solidFill>
            </a:endParaRPr>
          </a:p>
          <a:p>
            <a:pPr algn="ctr"/>
            <a:endParaRPr lang="ja-JP" altLang="en-US" dirty="0">
              <a:solidFill>
                <a:schemeClr val="tx1"/>
              </a:solidFill>
            </a:endParaRPr>
          </a:p>
        </p:txBody>
      </p:sp>
      <p:sp>
        <p:nvSpPr>
          <p:cNvPr id="10" name="正方形/長方形 9">
            <a:extLst>
              <a:ext uri="{FF2B5EF4-FFF2-40B4-BE49-F238E27FC236}">
                <a16:creationId xmlns:a16="http://schemas.microsoft.com/office/drawing/2014/main" id="{DBA17579-3D1A-F4B5-1228-FD5CDBB10D96}"/>
              </a:ext>
            </a:extLst>
          </p:cNvPr>
          <p:cNvSpPr/>
          <p:nvPr/>
        </p:nvSpPr>
        <p:spPr>
          <a:xfrm>
            <a:off x="3420836" y="1330060"/>
            <a:ext cx="1505773" cy="737707"/>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本人像の把握・ニーズ整理・支援・計画作成</a:t>
            </a:r>
          </a:p>
        </p:txBody>
      </p:sp>
      <p:sp>
        <p:nvSpPr>
          <p:cNvPr id="11" name="正方形/長方形 10">
            <a:extLst>
              <a:ext uri="{FF2B5EF4-FFF2-40B4-BE49-F238E27FC236}">
                <a16:creationId xmlns:a16="http://schemas.microsoft.com/office/drawing/2014/main" id="{CEA5A30B-728F-E285-BF3D-A90ADB940ABF}"/>
              </a:ext>
            </a:extLst>
          </p:cNvPr>
          <p:cNvSpPr/>
          <p:nvPr/>
        </p:nvSpPr>
        <p:spPr>
          <a:xfrm>
            <a:off x="5212028" y="1343863"/>
            <a:ext cx="1975815" cy="737708"/>
          </a:xfrm>
          <a:prstGeom prst="rect">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ストレングスの視点とインフォーマルの活用</a:t>
            </a:r>
            <a:endParaRPr lang="en-US" altLang="ja-JP" sz="1400" b="1" dirty="0"/>
          </a:p>
        </p:txBody>
      </p:sp>
      <p:sp>
        <p:nvSpPr>
          <p:cNvPr id="14" name="正方形/長方形 13">
            <a:extLst>
              <a:ext uri="{FF2B5EF4-FFF2-40B4-BE49-F238E27FC236}">
                <a16:creationId xmlns:a16="http://schemas.microsoft.com/office/drawing/2014/main" id="{28C62997-D2BA-072B-C948-7CA24BF21FDA}"/>
              </a:ext>
            </a:extLst>
          </p:cNvPr>
          <p:cNvSpPr/>
          <p:nvPr/>
        </p:nvSpPr>
        <p:spPr>
          <a:xfrm>
            <a:off x="7456372" y="1336433"/>
            <a:ext cx="922786" cy="737707"/>
          </a:xfrm>
          <a:prstGeom prst="rect">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支援に関する協議の体験</a:t>
            </a:r>
          </a:p>
        </p:txBody>
      </p:sp>
      <p:sp>
        <p:nvSpPr>
          <p:cNvPr id="15" name="正方形/長方形 14">
            <a:extLst>
              <a:ext uri="{FF2B5EF4-FFF2-40B4-BE49-F238E27FC236}">
                <a16:creationId xmlns:a16="http://schemas.microsoft.com/office/drawing/2014/main" id="{314CF6FE-801B-9DF6-405D-0865F0CA3A71}"/>
              </a:ext>
            </a:extLst>
          </p:cNvPr>
          <p:cNvSpPr/>
          <p:nvPr/>
        </p:nvSpPr>
        <p:spPr>
          <a:xfrm>
            <a:off x="8600200" y="1336434"/>
            <a:ext cx="1260684" cy="737707"/>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協議会を知る</a:t>
            </a:r>
          </a:p>
        </p:txBody>
      </p:sp>
      <p:sp>
        <p:nvSpPr>
          <p:cNvPr id="16" name="正方形/長方形 15">
            <a:extLst>
              <a:ext uri="{FF2B5EF4-FFF2-40B4-BE49-F238E27FC236}">
                <a16:creationId xmlns:a16="http://schemas.microsoft.com/office/drawing/2014/main" id="{9F2FFBBB-3DD6-208C-9FA6-AA066ACBA805}"/>
              </a:ext>
            </a:extLst>
          </p:cNvPr>
          <p:cNvSpPr/>
          <p:nvPr/>
        </p:nvSpPr>
        <p:spPr>
          <a:xfrm>
            <a:off x="3135416" y="3457612"/>
            <a:ext cx="445272" cy="1070484"/>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t>個別支援</a:t>
            </a:r>
          </a:p>
        </p:txBody>
      </p:sp>
      <p:sp>
        <p:nvSpPr>
          <p:cNvPr id="17" name="正方形/長方形 16">
            <a:extLst>
              <a:ext uri="{FF2B5EF4-FFF2-40B4-BE49-F238E27FC236}">
                <a16:creationId xmlns:a16="http://schemas.microsoft.com/office/drawing/2014/main" id="{59668E78-B113-29B4-8C68-B687BC0C5F77}"/>
              </a:ext>
            </a:extLst>
          </p:cNvPr>
          <p:cNvSpPr/>
          <p:nvPr/>
        </p:nvSpPr>
        <p:spPr>
          <a:xfrm>
            <a:off x="4866150" y="3457612"/>
            <a:ext cx="445272" cy="1070484"/>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多職種連携</a:t>
            </a:r>
          </a:p>
        </p:txBody>
      </p:sp>
      <p:sp>
        <p:nvSpPr>
          <p:cNvPr id="20" name="正方形/長方形 19">
            <a:extLst>
              <a:ext uri="{FF2B5EF4-FFF2-40B4-BE49-F238E27FC236}">
                <a16:creationId xmlns:a16="http://schemas.microsoft.com/office/drawing/2014/main" id="{84DDFFA0-0B6F-AA3F-1CBA-4DCCE133FC6F}"/>
              </a:ext>
            </a:extLst>
          </p:cNvPr>
          <p:cNvSpPr/>
          <p:nvPr/>
        </p:nvSpPr>
        <p:spPr>
          <a:xfrm>
            <a:off x="4880645" y="5516358"/>
            <a:ext cx="445272" cy="1070484"/>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多職種協働</a:t>
            </a:r>
          </a:p>
        </p:txBody>
      </p:sp>
      <p:sp>
        <p:nvSpPr>
          <p:cNvPr id="21" name="正方形/長方形 20">
            <a:extLst>
              <a:ext uri="{FF2B5EF4-FFF2-40B4-BE49-F238E27FC236}">
                <a16:creationId xmlns:a16="http://schemas.microsoft.com/office/drawing/2014/main" id="{1C7B95DC-7744-E480-AA3B-32C45F505515}"/>
              </a:ext>
            </a:extLst>
          </p:cNvPr>
          <p:cNvSpPr/>
          <p:nvPr/>
        </p:nvSpPr>
        <p:spPr>
          <a:xfrm>
            <a:off x="6596884" y="5505279"/>
            <a:ext cx="445272" cy="1070484"/>
          </a:xfrm>
          <a:prstGeom prst="rect">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人材育成</a:t>
            </a:r>
          </a:p>
        </p:txBody>
      </p:sp>
      <p:sp>
        <p:nvSpPr>
          <p:cNvPr id="22" name="正方形/長方形 21">
            <a:extLst>
              <a:ext uri="{FF2B5EF4-FFF2-40B4-BE49-F238E27FC236}">
                <a16:creationId xmlns:a16="http://schemas.microsoft.com/office/drawing/2014/main" id="{13088739-BDEB-9AF9-74D6-B96B42DA3C4B}"/>
              </a:ext>
            </a:extLst>
          </p:cNvPr>
          <p:cNvSpPr/>
          <p:nvPr/>
        </p:nvSpPr>
        <p:spPr>
          <a:xfrm>
            <a:off x="8319133" y="5490530"/>
            <a:ext cx="486648" cy="1150566"/>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地域援助技術</a:t>
            </a:r>
          </a:p>
        </p:txBody>
      </p:sp>
      <p:sp>
        <p:nvSpPr>
          <p:cNvPr id="24" name="四角形: 角を丸くする 23">
            <a:extLst>
              <a:ext uri="{FF2B5EF4-FFF2-40B4-BE49-F238E27FC236}">
                <a16:creationId xmlns:a16="http://schemas.microsoft.com/office/drawing/2014/main" id="{825327CB-D609-21FD-958C-099CAF651101}"/>
              </a:ext>
            </a:extLst>
          </p:cNvPr>
          <p:cNvSpPr/>
          <p:nvPr/>
        </p:nvSpPr>
        <p:spPr>
          <a:xfrm>
            <a:off x="7036856" y="3320075"/>
            <a:ext cx="1186069" cy="133115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rPr>
              <a:t>GSV</a:t>
            </a:r>
            <a:r>
              <a:rPr lang="ja-JP" altLang="en-US" sz="1400" dirty="0">
                <a:solidFill>
                  <a:schemeClr val="tx1"/>
                </a:solidFill>
              </a:rPr>
              <a:t>の必要性や社会資源の活用・調整するという視点</a:t>
            </a:r>
            <a:endParaRPr lang="en-US" altLang="ja-JP" sz="1400" dirty="0">
              <a:solidFill>
                <a:schemeClr val="tx1"/>
              </a:solidFill>
            </a:endParaRPr>
          </a:p>
        </p:txBody>
      </p:sp>
      <p:sp>
        <p:nvSpPr>
          <p:cNvPr id="25" name="四角形: 角を丸くする 24">
            <a:extLst>
              <a:ext uri="{FF2B5EF4-FFF2-40B4-BE49-F238E27FC236}">
                <a16:creationId xmlns:a16="http://schemas.microsoft.com/office/drawing/2014/main" id="{DC4A1027-9A50-79F2-49EA-1206DD13B190}"/>
              </a:ext>
            </a:extLst>
          </p:cNvPr>
          <p:cNvSpPr/>
          <p:nvPr/>
        </p:nvSpPr>
        <p:spPr>
          <a:xfrm>
            <a:off x="8923554" y="3327279"/>
            <a:ext cx="1423283" cy="133115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本人の視点に立った地域アセスと地域課題を協議会で検討するという視点</a:t>
            </a:r>
            <a:endParaRPr lang="en-US" altLang="ja-JP" sz="1400" dirty="0">
              <a:solidFill>
                <a:schemeClr val="tx1"/>
              </a:solidFill>
            </a:endParaRPr>
          </a:p>
        </p:txBody>
      </p:sp>
      <p:sp>
        <p:nvSpPr>
          <p:cNvPr id="26" name="四角形: 角を丸くする 25">
            <a:extLst>
              <a:ext uri="{FF2B5EF4-FFF2-40B4-BE49-F238E27FC236}">
                <a16:creationId xmlns:a16="http://schemas.microsoft.com/office/drawing/2014/main" id="{B999B1FC-4CEE-0348-B889-CB93FA98CFEE}"/>
              </a:ext>
            </a:extLst>
          </p:cNvPr>
          <p:cNvSpPr/>
          <p:nvPr/>
        </p:nvSpPr>
        <p:spPr>
          <a:xfrm>
            <a:off x="3559978" y="3320075"/>
            <a:ext cx="1186069" cy="136562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個別支援の確認と意思決定支援という視点</a:t>
            </a:r>
            <a:endParaRPr lang="en-US" altLang="ja-JP" sz="1400" dirty="0">
              <a:solidFill>
                <a:schemeClr val="tx1"/>
              </a:solidFill>
            </a:endParaRPr>
          </a:p>
        </p:txBody>
      </p:sp>
      <p:sp>
        <p:nvSpPr>
          <p:cNvPr id="27" name="正方形/長方形 26">
            <a:extLst>
              <a:ext uri="{FF2B5EF4-FFF2-40B4-BE49-F238E27FC236}">
                <a16:creationId xmlns:a16="http://schemas.microsoft.com/office/drawing/2014/main" id="{689CB904-DC05-9F04-2371-D158FED6018C}"/>
              </a:ext>
            </a:extLst>
          </p:cNvPr>
          <p:cNvSpPr/>
          <p:nvPr/>
        </p:nvSpPr>
        <p:spPr>
          <a:xfrm>
            <a:off x="3148295" y="5488118"/>
            <a:ext cx="445272" cy="1070484"/>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運営管理</a:t>
            </a:r>
          </a:p>
        </p:txBody>
      </p:sp>
      <p:sp>
        <p:nvSpPr>
          <p:cNvPr id="28" name="四角形: 角を丸くする 27">
            <a:extLst>
              <a:ext uri="{FF2B5EF4-FFF2-40B4-BE49-F238E27FC236}">
                <a16:creationId xmlns:a16="http://schemas.microsoft.com/office/drawing/2014/main" id="{4D40D387-F018-2EEB-9CBF-FF5E4E50ACE2}"/>
              </a:ext>
            </a:extLst>
          </p:cNvPr>
          <p:cNvSpPr/>
          <p:nvPr/>
        </p:nvSpPr>
        <p:spPr>
          <a:xfrm>
            <a:off x="3148296" y="2240422"/>
            <a:ext cx="7051769" cy="507946"/>
          </a:xfrm>
          <a:prstGeom prst="round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t="100000" r="100000"/>
            </a:path>
            <a:tileRect l="-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実習</a:t>
            </a:r>
            <a:r>
              <a:rPr lang="en-US" altLang="ja-JP" dirty="0">
                <a:solidFill>
                  <a:schemeClr val="tx1"/>
                </a:solidFill>
              </a:rPr>
              <a:t>【</a:t>
            </a:r>
            <a:r>
              <a:rPr lang="ja-JP" altLang="en-US" dirty="0">
                <a:solidFill>
                  <a:schemeClr val="tx1"/>
                </a:solidFill>
              </a:rPr>
              <a:t>インターバル（義務）</a:t>
            </a:r>
            <a:r>
              <a:rPr lang="en-US" altLang="ja-JP" dirty="0">
                <a:solidFill>
                  <a:schemeClr val="tx1"/>
                </a:solidFill>
              </a:rPr>
              <a:t>】</a:t>
            </a:r>
            <a:endParaRPr lang="ja-JP" altLang="en-US" dirty="0">
              <a:solidFill>
                <a:schemeClr val="tx1"/>
              </a:solidFill>
            </a:endParaRPr>
          </a:p>
        </p:txBody>
      </p:sp>
      <p:sp>
        <p:nvSpPr>
          <p:cNvPr id="29" name="四角形: 角を丸くする 28">
            <a:extLst>
              <a:ext uri="{FF2B5EF4-FFF2-40B4-BE49-F238E27FC236}">
                <a16:creationId xmlns:a16="http://schemas.microsoft.com/office/drawing/2014/main" id="{363828B9-8C29-1B6F-C2B1-AF659E57B36E}"/>
              </a:ext>
            </a:extLst>
          </p:cNvPr>
          <p:cNvSpPr/>
          <p:nvPr/>
        </p:nvSpPr>
        <p:spPr>
          <a:xfrm>
            <a:off x="3135417" y="4750277"/>
            <a:ext cx="7051769" cy="427503"/>
          </a:xfrm>
          <a:prstGeom prst="round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インターバル（推奨）</a:t>
            </a:r>
          </a:p>
        </p:txBody>
      </p:sp>
      <p:sp>
        <p:nvSpPr>
          <p:cNvPr id="30" name="四角形: 角を丸くする 29">
            <a:extLst>
              <a:ext uri="{FF2B5EF4-FFF2-40B4-BE49-F238E27FC236}">
                <a16:creationId xmlns:a16="http://schemas.microsoft.com/office/drawing/2014/main" id="{460B1AE9-783B-3D6D-0532-533C25185519}"/>
              </a:ext>
            </a:extLst>
          </p:cNvPr>
          <p:cNvSpPr/>
          <p:nvPr/>
        </p:nvSpPr>
        <p:spPr>
          <a:xfrm>
            <a:off x="3580689" y="5427127"/>
            <a:ext cx="1186069" cy="124894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相談支援事業所の運営支援</a:t>
            </a:r>
            <a:endParaRPr lang="en-US" altLang="ja-JP" sz="1400" dirty="0">
              <a:solidFill>
                <a:schemeClr val="tx1"/>
              </a:solidFill>
            </a:endParaRPr>
          </a:p>
        </p:txBody>
      </p:sp>
      <p:sp>
        <p:nvSpPr>
          <p:cNvPr id="31" name="四角形: 角を丸くする 30">
            <a:extLst>
              <a:ext uri="{FF2B5EF4-FFF2-40B4-BE49-F238E27FC236}">
                <a16:creationId xmlns:a16="http://schemas.microsoft.com/office/drawing/2014/main" id="{52428BDB-9135-F763-8C3F-C5169A0A84BF}"/>
              </a:ext>
            </a:extLst>
          </p:cNvPr>
          <p:cNvSpPr/>
          <p:nvPr/>
        </p:nvSpPr>
        <p:spPr>
          <a:xfrm>
            <a:off x="5320866" y="5427126"/>
            <a:ext cx="1186069" cy="124894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個を支えることができる地域つくり</a:t>
            </a:r>
            <a:endParaRPr lang="en-US" altLang="ja-JP" sz="1400" dirty="0">
              <a:solidFill>
                <a:schemeClr val="tx1"/>
              </a:solidFill>
            </a:endParaRPr>
          </a:p>
        </p:txBody>
      </p:sp>
      <p:sp>
        <p:nvSpPr>
          <p:cNvPr id="32" name="四角形: 角を丸くする 31">
            <a:extLst>
              <a:ext uri="{FF2B5EF4-FFF2-40B4-BE49-F238E27FC236}">
                <a16:creationId xmlns:a16="http://schemas.microsoft.com/office/drawing/2014/main" id="{6F851F34-5708-7AC2-356F-463670F9962B}"/>
              </a:ext>
            </a:extLst>
          </p:cNvPr>
          <p:cNvSpPr/>
          <p:nvPr/>
        </p:nvSpPr>
        <p:spPr>
          <a:xfrm>
            <a:off x="7036856" y="5416047"/>
            <a:ext cx="1186069" cy="124894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相談支援の質の向上と相談支援体制</a:t>
            </a:r>
            <a:endParaRPr lang="en-US" altLang="ja-JP" sz="1400" dirty="0">
              <a:solidFill>
                <a:schemeClr val="tx1"/>
              </a:solidFill>
            </a:endParaRPr>
          </a:p>
        </p:txBody>
      </p:sp>
      <p:sp>
        <p:nvSpPr>
          <p:cNvPr id="33" name="四角形: 角を丸くする 32">
            <a:extLst>
              <a:ext uri="{FF2B5EF4-FFF2-40B4-BE49-F238E27FC236}">
                <a16:creationId xmlns:a16="http://schemas.microsoft.com/office/drawing/2014/main" id="{1A5B7944-6318-3BEF-ED72-2F7BAB27E47A}"/>
              </a:ext>
            </a:extLst>
          </p:cNvPr>
          <p:cNvSpPr/>
          <p:nvPr/>
        </p:nvSpPr>
        <p:spPr>
          <a:xfrm>
            <a:off x="8780672" y="5427126"/>
            <a:ext cx="1566164" cy="124894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地域課題の解決に向けた様々な取り組み</a:t>
            </a:r>
            <a:endParaRPr lang="en-US" altLang="ja-JP" sz="1400" dirty="0">
              <a:solidFill>
                <a:schemeClr val="tx1"/>
              </a:solidFill>
            </a:endParaRPr>
          </a:p>
        </p:txBody>
      </p:sp>
      <p:sp>
        <p:nvSpPr>
          <p:cNvPr id="34" name="テキスト ボックス 33">
            <a:extLst>
              <a:ext uri="{FF2B5EF4-FFF2-40B4-BE49-F238E27FC236}">
                <a16:creationId xmlns:a16="http://schemas.microsoft.com/office/drawing/2014/main" id="{E45680C1-EACC-0B96-73BF-49F1D453E2EB}"/>
              </a:ext>
            </a:extLst>
          </p:cNvPr>
          <p:cNvSpPr txBox="1"/>
          <p:nvPr/>
        </p:nvSpPr>
        <p:spPr>
          <a:xfrm>
            <a:off x="8319134" y="3432669"/>
            <a:ext cx="615553" cy="1167365"/>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2700000" scaled="1"/>
            <a:tileRect/>
          </a:gradFill>
        </p:spPr>
        <p:txBody>
          <a:bodyPr vert="eaVert" wrap="square" rtlCol="0">
            <a:spAutoFit/>
          </a:bodyPr>
          <a:lstStyle/>
          <a:p>
            <a:r>
              <a:rPr lang="ja-JP" altLang="en-US" sz="1400" b="1" dirty="0">
                <a:solidFill>
                  <a:schemeClr val="bg1"/>
                </a:solidFill>
              </a:rPr>
              <a:t>地域を作る相談支援</a:t>
            </a:r>
            <a:r>
              <a:rPr lang="en-US" altLang="ja-JP" sz="1400" b="1" dirty="0">
                <a:solidFill>
                  <a:schemeClr val="bg1"/>
                </a:solidFill>
              </a:rPr>
              <a:t>(CSW)</a:t>
            </a:r>
            <a:endParaRPr lang="ja-JP" altLang="en-US" sz="1400" b="1" dirty="0">
              <a:solidFill>
                <a:schemeClr val="bg1"/>
              </a:solidFill>
            </a:endParaRPr>
          </a:p>
        </p:txBody>
      </p:sp>
      <p:sp>
        <p:nvSpPr>
          <p:cNvPr id="35" name="正方形/長方形 34">
            <a:extLst>
              <a:ext uri="{FF2B5EF4-FFF2-40B4-BE49-F238E27FC236}">
                <a16:creationId xmlns:a16="http://schemas.microsoft.com/office/drawing/2014/main" id="{7B8BCBD4-CFDE-6585-B995-F184ACDEA9A9}"/>
              </a:ext>
            </a:extLst>
          </p:cNvPr>
          <p:cNvSpPr/>
          <p:nvPr/>
        </p:nvSpPr>
        <p:spPr>
          <a:xfrm>
            <a:off x="6596884" y="3457612"/>
            <a:ext cx="445272" cy="1070484"/>
          </a:xfrm>
          <a:prstGeom prst="rect">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人材育成</a:t>
            </a:r>
            <a:r>
              <a:rPr lang="en-US" altLang="ja-JP" sz="1200" b="1" dirty="0"/>
              <a:t>GSV</a:t>
            </a:r>
            <a:endParaRPr lang="ja-JP" altLang="en-US" sz="1200" b="1" dirty="0"/>
          </a:p>
        </p:txBody>
      </p:sp>
      <p:sp>
        <p:nvSpPr>
          <p:cNvPr id="6" name="正方形/長方形 5">
            <a:extLst>
              <a:ext uri="{FF2B5EF4-FFF2-40B4-BE49-F238E27FC236}">
                <a16:creationId xmlns:a16="http://schemas.microsoft.com/office/drawing/2014/main" id="{B85187CD-51BF-0B1D-02BE-5F2CC5DA941F}"/>
              </a:ext>
            </a:extLst>
          </p:cNvPr>
          <p:cNvSpPr/>
          <p:nvPr/>
        </p:nvSpPr>
        <p:spPr>
          <a:xfrm>
            <a:off x="2360023" y="981164"/>
            <a:ext cx="682180" cy="117493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off-JT</a:t>
            </a:r>
            <a:endParaRPr lang="ja-JP" altLang="en-US" dirty="0"/>
          </a:p>
        </p:txBody>
      </p:sp>
      <p:sp>
        <p:nvSpPr>
          <p:cNvPr id="12" name="正方形/長方形 11">
            <a:extLst>
              <a:ext uri="{FF2B5EF4-FFF2-40B4-BE49-F238E27FC236}">
                <a16:creationId xmlns:a16="http://schemas.microsoft.com/office/drawing/2014/main" id="{9B6836C3-2CCA-307B-5409-90188BE31E59}"/>
              </a:ext>
            </a:extLst>
          </p:cNvPr>
          <p:cNvSpPr/>
          <p:nvPr/>
        </p:nvSpPr>
        <p:spPr>
          <a:xfrm>
            <a:off x="2360024" y="2233738"/>
            <a:ext cx="677751" cy="51463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OJT</a:t>
            </a:r>
          </a:p>
          <a:p>
            <a:pPr algn="ctr"/>
            <a:r>
              <a:rPr lang="en-US" altLang="ja-JP" sz="1200" dirty="0"/>
              <a:t>(</a:t>
            </a:r>
            <a:r>
              <a:rPr lang="ja-JP" altLang="en-US" sz="1200" dirty="0"/>
              <a:t>体験</a:t>
            </a:r>
            <a:r>
              <a:rPr lang="en-US" altLang="ja-JP" sz="1200" dirty="0"/>
              <a:t>)</a:t>
            </a:r>
            <a:endParaRPr lang="ja-JP" altLang="en-US" sz="1200" dirty="0"/>
          </a:p>
        </p:txBody>
      </p:sp>
      <p:sp>
        <p:nvSpPr>
          <p:cNvPr id="13" name="正方形/長方形 12">
            <a:extLst>
              <a:ext uri="{FF2B5EF4-FFF2-40B4-BE49-F238E27FC236}">
                <a16:creationId xmlns:a16="http://schemas.microsoft.com/office/drawing/2014/main" id="{221F7D24-63D5-6F22-0C9D-333EE44EAA5C}"/>
              </a:ext>
            </a:extLst>
          </p:cNvPr>
          <p:cNvSpPr/>
          <p:nvPr/>
        </p:nvSpPr>
        <p:spPr>
          <a:xfrm>
            <a:off x="2360023" y="3327279"/>
            <a:ext cx="682180" cy="135841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off-JT</a:t>
            </a:r>
            <a:endParaRPr lang="ja-JP" altLang="en-US" dirty="0"/>
          </a:p>
        </p:txBody>
      </p:sp>
      <p:sp>
        <p:nvSpPr>
          <p:cNvPr id="18" name="正方形/長方形 17">
            <a:extLst>
              <a:ext uri="{FF2B5EF4-FFF2-40B4-BE49-F238E27FC236}">
                <a16:creationId xmlns:a16="http://schemas.microsoft.com/office/drawing/2014/main" id="{61D8C7B7-C616-BFA1-058D-992CD40C6F24}"/>
              </a:ext>
            </a:extLst>
          </p:cNvPr>
          <p:cNvSpPr/>
          <p:nvPr/>
        </p:nvSpPr>
        <p:spPr>
          <a:xfrm>
            <a:off x="2360024" y="4750276"/>
            <a:ext cx="677751" cy="44804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OJT</a:t>
            </a:r>
          </a:p>
          <a:p>
            <a:pPr algn="ctr"/>
            <a:r>
              <a:rPr lang="en-US" altLang="ja-JP" sz="1200" dirty="0"/>
              <a:t>(</a:t>
            </a:r>
            <a:r>
              <a:rPr lang="ja-JP" altLang="en-US" sz="1200" dirty="0"/>
              <a:t>体験</a:t>
            </a:r>
            <a:r>
              <a:rPr lang="en-US" altLang="ja-JP" sz="1200" dirty="0"/>
              <a:t>)</a:t>
            </a:r>
            <a:endParaRPr lang="ja-JP" altLang="en-US" sz="1200" dirty="0"/>
          </a:p>
        </p:txBody>
      </p:sp>
      <p:cxnSp>
        <p:nvCxnSpPr>
          <p:cNvPr id="36" name="直線矢印コネクタ 35">
            <a:extLst>
              <a:ext uri="{FF2B5EF4-FFF2-40B4-BE49-F238E27FC236}">
                <a16:creationId xmlns:a16="http://schemas.microsoft.com/office/drawing/2014/main" id="{2BCBB9F0-8A6D-57B6-B6CB-4D878A358F7B}"/>
              </a:ext>
            </a:extLst>
          </p:cNvPr>
          <p:cNvCxnSpPr>
            <a:cxnSpLocks/>
            <a:stCxn id="40" idx="3"/>
            <a:endCxn id="38" idx="1"/>
          </p:cNvCxnSpPr>
          <p:nvPr/>
        </p:nvCxnSpPr>
        <p:spPr>
          <a:xfrm flipV="1">
            <a:off x="7934748" y="792105"/>
            <a:ext cx="434189" cy="4659"/>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四角形: 角を丸くする 37">
            <a:extLst>
              <a:ext uri="{FF2B5EF4-FFF2-40B4-BE49-F238E27FC236}">
                <a16:creationId xmlns:a16="http://schemas.microsoft.com/office/drawing/2014/main" id="{B862578D-4388-5861-3C85-7B3E4E1F112F}"/>
              </a:ext>
            </a:extLst>
          </p:cNvPr>
          <p:cNvSpPr/>
          <p:nvPr/>
        </p:nvSpPr>
        <p:spPr>
          <a:xfrm>
            <a:off x="8368936" y="672351"/>
            <a:ext cx="1765814" cy="239507"/>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rPr>
              <a:t>研修終了後の実践につなげる</a:t>
            </a:r>
          </a:p>
        </p:txBody>
      </p:sp>
      <p:sp>
        <p:nvSpPr>
          <p:cNvPr id="40" name="四角形: 角を丸くする 39">
            <a:extLst>
              <a:ext uri="{FF2B5EF4-FFF2-40B4-BE49-F238E27FC236}">
                <a16:creationId xmlns:a16="http://schemas.microsoft.com/office/drawing/2014/main" id="{5361732B-3C3A-3CB6-3CD8-11F1369FC3EE}"/>
              </a:ext>
            </a:extLst>
          </p:cNvPr>
          <p:cNvSpPr/>
          <p:nvPr/>
        </p:nvSpPr>
        <p:spPr>
          <a:xfrm>
            <a:off x="5001891" y="681669"/>
            <a:ext cx="2932856" cy="230189"/>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rPr>
              <a:t>相談支援の基礎</a:t>
            </a:r>
            <a:r>
              <a:rPr lang="en-US" altLang="ja-JP" sz="1000" b="1" dirty="0">
                <a:solidFill>
                  <a:schemeClr val="tx1"/>
                </a:solidFill>
                <a:latin typeface="Meiryo UI" panose="020B0604030504040204" pitchFamily="50" charset="-128"/>
                <a:ea typeface="Meiryo UI" panose="020B0604030504040204" pitchFamily="50" charset="-128"/>
              </a:rPr>
              <a:t>【</a:t>
            </a:r>
            <a:r>
              <a:rPr lang="ja-JP" altLang="en-US" sz="1000" b="1" dirty="0">
                <a:solidFill>
                  <a:schemeClr val="tx1"/>
                </a:solidFill>
                <a:latin typeface="Meiryo UI" panose="020B0604030504040204" pitchFamily="50" charset="-128"/>
                <a:ea typeface="Meiryo UI" panose="020B0604030504040204" pitchFamily="50" charset="-128"/>
              </a:rPr>
              <a:t>知る・体験する</a:t>
            </a:r>
            <a:r>
              <a:rPr lang="en-US" altLang="ja-JP" sz="1000" b="1" dirty="0">
                <a:solidFill>
                  <a:schemeClr val="tx1"/>
                </a:solidFill>
                <a:latin typeface="Meiryo UI" panose="020B0604030504040204" pitchFamily="50" charset="-128"/>
                <a:ea typeface="Meiryo UI" panose="020B0604030504040204" pitchFamily="50" charset="-128"/>
              </a:rPr>
              <a:t>】</a:t>
            </a:r>
            <a:r>
              <a:rPr lang="ja-JP" altLang="en-US" sz="1000" b="1" dirty="0">
                <a:solidFill>
                  <a:schemeClr val="tx1"/>
                </a:solidFill>
                <a:latin typeface="Meiryo UI" panose="020B0604030504040204" pitchFamily="50" charset="-128"/>
                <a:ea typeface="Meiryo UI" panose="020B0604030504040204" pitchFamily="50" charset="-128"/>
              </a:rPr>
              <a:t>イメージ形成</a:t>
            </a:r>
          </a:p>
        </p:txBody>
      </p:sp>
      <p:cxnSp>
        <p:nvCxnSpPr>
          <p:cNvPr id="47" name="直線矢印コネクタ 46">
            <a:extLst>
              <a:ext uri="{FF2B5EF4-FFF2-40B4-BE49-F238E27FC236}">
                <a16:creationId xmlns:a16="http://schemas.microsoft.com/office/drawing/2014/main" id="{C40D4358-4E27-72CC-1265-174CE56082BD}"/>
              </a:ext>
            </a:extLst>
          </p:cNvPr>
          <p:cNvCxnSpPr>
            <a:cxnSpLocks/>
            <a:stCxn id="49" idx="3"/>
            <a:endCxn id="48" idx="1"/>
          </p:cNvCxnSpPr>
          <p:nvPr/>
        </p:nvCxnSpPr>
        <p:spPr>
          <a:xfrm>
            <a:off x="7948923" y="3117071"/>
            <a:ext cx="434189" cy="7114"/>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 name="四角形: 角を丸くする 47">
            <a:extLst>
              <a:ext uri="{FF2B5EF4-FFF2-40B4-BE49-F238E27FC236}">
                <a16:creationId xmlns:a16="http://schemas.microsoft.com/office/drawing/2014/main" id="{8B0D1C18-C794-02E7-C66B-622CE1615CD7}"/>
              </a:ext>
            </a:extLst>
          </p:cNvPr>
          <p:cNvSpPr/>
          <p:nvPr/>
        </p:nvSpPr>
        <p:spPr>
          <a:xfrm>
            <a:off x="8383111" y="3004432"/>
            <a:ext cx="1765814" cy="239507"/>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rPr>
              <a:t>研修終了後の実践につなげる</a:t>
            </a:r>
          </a:p>
        </p:txBody>
      </p:sp>
      <p:sp>
        <p:nvSpPr>
          <p:cNvPr id="49" name="四角形: 角を丸くする 48">
            <a:extLst>
              <a:ext uri="{FF2B5EF4-FFF2-40B4-BE49-F238E27FC236}">
                <a16:creationId xmlns:a16="http://schemas.microsoft.com/office/drawing/2014/main" id="{E5F1F97E-5C95-3176-6B54-EF05D6258598}"/>
              </a:ext>
            </a:extLst>
          </p:cNvPr>
          <p:cNvSpPr/>
          <p:nvPr/>
        </p:nvSpPr>
        <p:spPr>
          <a:xfrm>
            <a:off x="4671238" y="2990203"/>
            <a:ext cx="3277685" cy="253736"/>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rPr>
              <a:t>自らの実践を振り返るとともに更なる実践力の向上を図る</a:t>
            </a:r>
          </a:p>
        </p:txBody>
      </p:sp>
      <p:sp>
        <p:nvSpPr>
          <p:cNvPr id="41" name="右カーブ矢印 40"/>
          <p:cNvSpPr/>
          <p:nvPr/>
        </p:nvSpPr>
        <p:spPr>
          <a:xfrm rot="19066506">
            <a:off x="4538214" y="2024364"/>
            <a:ext cx="1258784" cy="2866496"/>
          </a:xfrm>
          <a:prstGeom prst="curvedRight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42" name="グループ化 41"/>
          <p:cNvGrpSpPr/>
          <p:nvPr/>
        </p:nvGrpSpPr>
        <p:grpSpPr>
          <a:xfrm>
            <a:off x="629392" y="3298690"/>
            <a:ext cx="3893467" cy="2401849"/>
            <a:chOff x="331250" y="3322317"/>
            <a:chExt cx="3893467" cy="2401849"/>
          </a:xfrm>
        </p:grpSpPr>
        <p:sp>
          <p:nvSpPr>
            <p:cNvPr id="43" name="角丸四角形 42"/>
            <p:cNvSpPr/>
            <p:nvPr/>
          </p:nvSpPr>
          <p:spPr>
            <a:xfrm>
              <a:off x="331250" y="3322317"/>
              <a:ext cx="3893467" cy="240184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868139" y="3488372"/>
              <a:ext cx="3091999" cy="461665"/>
            </a:xfrm>
            <a:prstGeom prst="rect">
              <a:avLst/>
            </a:prstGeom>
            <a:noFill/>
          </p:spPr>
          <p:txBody>
            <a:bodyPr wrap="square" rtlCol="0">
              <a:spAutoFit/>
            </a:bodyPr>
            <a:lstStyle/>
            <a:p>
              <a:r>
                <a:rPr kumimoji="1" lang="ja-JP" altLang="en-US" sz="2400" b="1" dirty="0">
                  <a:solidFill>
                    <a:srgbClr val="C00000"/>
                  </a:solidFill>
                </a:rPr>
                <a:t>つながりの共通理解</a:t>
              </a:r>
            </a:p>
          </p:txBody>
        </p:sp>
        <p:sp>
          <p:nvSpPr>
            <p:cNvPr id="45" name="円/楕円 44"/>
            <p:cNvSpPr/>
            <p:nvPr/>
          </p:nvSpPr>
          <p:spPr>
            <a:xfrm>
              <a:off x="911501" y="4087503"/>
              <a:ext cx="3116677" cy="14492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424399" y="4534402"/>
              <a:ext cx="1478735" cy="400110"/>
            </a:xfrm>
            <a:prstGeom prst="rect">
              <a:avLst/>
            </a:prstGeom>
            <a:solidFill>
              <a:schemeClr val="bg1"/>
            </a:solidFill>
          </p:spPr>
          <p:txBody>
            <a:bodyPr wrap="square" rtlCol="0">
              <a:spAutoFit/>
            </a:bodyPr>
            <a:lstStyle/>
            <a:p>
              <a:r>
                <a:rPr kumimoji="1" lang="ja-JP" altLang="en-US" sz="2000" b="1" dirty="0"/>
                <a:t>演習講師</a:t>
              </a:r>
            </a:p>
          </p:txBody>
        </p:sp>
        <p:sp>
          <p:nvSpPr>
            <p:cNvPr id="50" name="テキスト ボックス 49"/>
            <p:cNvSpPr txBox="1"/>
            <p:nvPr/>
          </p:nvSpPr>
          <p:spPr>
            <a:xfrm>
              <a:off x="1590782" y="3932320"/>
              <a:ext cx="1547195" cy="400110"/>
            </a:xfrm>
            <a:prstGeom prst="rect">
              <a:avLst/>
            </a:prstGeom>
            <a:solidFill>
              <a:schemeClr val="bg1"/>
            </a:solidFill>
          </p:spPr>
          <p:txBody>
            <a:bodyPr wrap="square" rtlCol="0">
              <a:spAutoFit/>
            </a:bodyPr>
            <a:lstStyle/>
            <a:p>
              <a:pPr algn="ctr"/>
              <a:r>
                <a:rPr kumimoji="1" lang="ja-JP" altLang="en-US" sz="2000" b="1" dirty="0"/>
                <a:t>中心講師</a:t>
              </a:r>
            </a:p>
          </p:txBody>
        </p:sp>
        <p:sp>
          <p:nvSpPr>
            <p:cNvPr id="51" name="テキスト ボックス 50"/>
            <p:cNvSpPr txBox="1"/>
            <p:nvPr/>
          </p:nvSpPr>
          <p:spPr>
            <a:xfrm>
              <a:off x="2518510" y="5244300"/>
              <a:ext cx="1531061" cy="400110"/>
            </a:xfrm>
            <a:prstGeom prst="rect">
              <a:avLst/>
            </a:prstGeom>
            <a:solidFill>
              <a:schemeClr val="bg1"/>
            </a:solidFill>
          </p:spPr>
          <p:txBody>
            <a:bodyPr wrap="square" rtlCol="0">
              <a:spAutoFit/>
            </a:bodyPr>
            <a:lstStyle/>
            <a:p>
              <a:r>
                <a:rPr kumimoji="1" lang="ja-JP" altLang="en-US" sz="2000" b="1" dirty="0"/>
                <a:t>実習受入先</a:t>
              </a:r>
            </a:p>
          </p:txBody>
        </p:sp>
      </p:grpSp>
      <p:sp>
        <p:nvSpPr>
          <p:cNvPr id="52" name="タイトル 1">
            <a:extLst>
              <a:ext uri="{FF2B5EF4-FFF2-40B4-BE49-F238E27FC236}">
                <a16:creationId xmlns:a16="http://schemas.microsoft.com/office/drawing/2014/main" id="{7D2464B6-978A-070B-E85A-3C1412FEF751}"/>
              </a:ext>
            </a:extLst>
          </p:cNvPr>
          <p:cNvSpPr txBox="1">
            <a:spLocks/>
          </p:cNvSpPr>
          <p:nvPr/>
        </p:nvSpPr>
        <p:spPr>
          <a:xfrm>
            <a:off x="1524000" y="38101"/>
            <a:ext cx="9144000" cy="58776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800"/>
              <a:t>初任・現任・主任研修のつながり（冨岡資料）</a:t>
            </a:r>
            <a:endParaRPr lang="ja-JP" altLang="en-US" sz="2800" dirty="0"/>
          </a:p>
        </p:txBody>
      </p:sp>
      <p:sp>
        <p:nvSpPr>
          <p:cNvPr id="53" name="テキスト ボックス 52"/>
          <p:cNvSpPr txBox="1"/>
          <p:nvPr/>
        </p:nvSpPr>
        <p:spPr>
          <a:xfrm>
            <a:off x="2185068" y="4512132"/>
            <a:ext cx="1547195" cy="400110"/>
          </a:xfrm>
          <a:prstGeom prst="rect">
            <a:avLst/>
          </a:prstGeom>
          <a:solidFill>
            <a:schemeClr val="bg1"/>
          </a:solidFill>
        </p:spPr>
        <p:txBody>
          <a:bodyPr wrap="square" rtlCol="0">
            <a:spAutoFit/>
          </a:bodyPr>
          <a:lstStyle/>
          <a:p>
            <a:pPr algn="ctr"/>
            <a:r>
              <a:rPr kumimoji="1" lang="ja-JP" altLang="en-US" sz="2000" b="1" dirty="0"/>
              <a:t>受講者</a:t>
            </a:r>
          </a:p>
        </p:txBody>
      </p:sp>
      <p:sp>
        <p:nvSpPr>
          <p:cNvPr id="2" name="スライド番号プレースホルダー 3">
            <a:extLst>
              <a:ext uri="{FF2B5EF4-FFF2-40B4-BE49-F238E27FC236}">
                <a16:creationId xmlns:a16="http://schemas.microsoft.com/office/drawing/2014/main" id="{EE0B71A1-601B-1D85-3BD9-E20FF8C8864B}"/>
              </a:ext>
            </a:extLst>
          </p:cNvPr>
          <p:cNvSpPr>
            <a:spLocks noGrp="1"/>
          </p:cNvSpPr>
          <p:nvPr>
            <p:ph type="sldNum" sz="quarter" idx="12"/>
          </p:nvPr>
        </p:nvSpPr>
        <p:spPr>
          <a:xfrm>
            <a:off x="9959435" y="6479921"/>
            <a:ext cx="2057400" cy="365125"/>
          </a:xfrm>
        </p:spPr>
        <p:txBody>
          <a:bodyPr/>
          <a:lstStyle/>
          <a:p>
            <a:fld id="{2ADEAB0B-3364-414D-832E-F3CDA843F507}" type="slidenum">
              <a:rPr kumimoji="1" lang="ja-JP" altLang="en-US" smtClean="0"/>
              <a:pPr/>
              <a:t>6</a:t>
            </a:fld>
            <a:endParaRPr kumimoji="1" lang="ja-JP" altLang="en-US" dirty="0"/>
          </a:p>
        </p:txBody>
      </p:sp>
    </p:spTree>
    <p:extLst>
      <p:ext uri="{BB962C8B-B14F-4D97-AF65-F5344CB8AC3E}">
        <p14:creationId xmlns:p14="http://schemas.microsoft.com/office/powerpoint/2010/main" val="2981160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up)">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fade">
                                      <p:cBhvr>
                                        <p:cTn id="12" dur="1000"/>
                                        <p:tgtEl>
                                          <p:spTgt spid="42"/>
                                        </p:tgtEl>
                                      </p:cBhvr>
                                    </p:animEffect>
                                    <p:anim calcmode="lin" valueType="num">
                                      <p:cBhvr>
                                        <p:cTn id="13" dur="1000" fill="hold"/>
                                        <p:tgtEl>
                                          <p:spTgt spid="42"/>
                                        </p:tgtEl>
                                        <p:attrNameLst>
                                          <p:attrName>ppt_x</p:attrName>
                                        </p:attrNameLst>
                                      </p:cBhvr>
                                      <p:tavLst>
                                        <p:tav tm="0">
                                          <p:val>
                                            <p:strVal val="#ppt_x"/>
                                          </p:val>
                                        </p:tav>
                                        <p:tav tm="100000">
                                          <p:val>
                                            <p:strVal val="#ppt_x"/>
                                          </p:val>
                                        </p:tav>
                                      </p:tavLst>
                                    </p:anim>
                                    <p:anim calcmode="lin" valueType="num">
                                      <p:cBhvr>
                                        <p:cTn id="14"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573</TotalTime>
  <Words>785</Words>
  <Application>Microsoft Office PowerPoint</Application>
  <PresentationFormat>ワイド画面</PresentationFormat>
  <Paragraphs>139</Paragraphs>
  <Slides>6</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6</vt:i4>
      </vt:variant>
    </vt:vector>
  </HeadingPairs>
  <TitlesOfParts>
    <vt:vector size="12" baseType="lpstr">
      <vt:lpstr>Meiryo UI</vt:lpstr>
      <vt:lpstr>Arial</vt:lpstr>
      <vt:lpstr>Calibri</vt:lpstr>
      <vt:lpstr>Calibri Light</vt:lpstr>
      <vt:lpstr>Office テーマ</vt:lpstr>
      <vt:lpstr>1_Office テーマ</vt:lpstr>
      <vt:lpstr>「基礎的スキル獲得に向けた教育方法」  ～ストレングスとインフォーマル資源の活用～</vt:lpstr>
      <vt:lpstr>このカリキュラムの内容と流れ</vt:lpstr>
      <vt:lpstr>初任・現任・主任研修のつながり（冨岡資料）</vt:lpstr>
      <vt:lpstr>これからのグループワークは･･･</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（国研修資料）</dc:title>
  <dc:creator>User</dc:creator>
  <cp:lastModifiedBy>藤川 雄一(fujikawa-yuuichi.ca6)</cp:lastModifiedBy>
  <cp:revision>51</cp:revision>
  <dcterms:created xsi:type="dcterms:W3CDTF">2021-08-02T08:15:13Z</dcterms:created>
  <dcterms:modified xsi:type="dcterms:W3CDTF">2023-05-16T13:57:41Z</dcterms:modified>
</cp:coreProperties>
</file>